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7" r:id="rId3"/>
    <p:sldId id="346" r:id="rId4"/>
    <p:sldId id="258" r:id="rId5"/>
    <p:sldId id="259" r:id="rId6"/>
    <p:sldId id="260" r:id="rId7"/>
    <p:sldId id="347" r:id="rId8"/>
    <p:sldId id="268" r:id="rId9"/>
    <p:sldId id="312" r:id="rId10"/>
    <p:sldId id="263" r:id="rId11"/>
    <p:sldId id="324" r:id="rId12"/>
    <p:sldId id="348" r:id="rId13"/>
    <p:sldId id="270" r:id="rId14"/>
    <p:sldId id="328" r:id="rId15"/>
    <p:sldId id="330" r:id="rId16"/>
    <p:sldId id="335" r:id="rId17"/>
    <p:sldId id="349" r:id="rId18"/>
    <p:sldId id="338" r:id="rId19"/>
    <p:sldId id="281" r:id="rId20"/>
    <p:sldId id="282" r:id="rId21"/>
    <p:sldId id="340" r:id="rId22"/>
    <p:sldId id="286" r:id="rId23"/>
    <p:sldId id="287" r:id="rId24"/>
    <p:sldId id="288" r:id="rId25"/>
    <p:sldId id="341" r:id="rId26"/>
    <p:sldId id="350" r:id="rId27"/>
    <p:sldId id="289" r:id="rId28"/>
    <p:sldId id="290" r:id="rId29"/>
    <p:sldId id="351" r:id="rId30"/>
    <p:sldId id="294" r:id="rId31"/>
    <p:sldId id="291" r:id="rId32"/>
    <p:sldId id="292" r:id="rId33"/>
    <p:sldId id="32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4DE"/>
    <a:srgbClr val="F2F2F2"/>
    <a:srgbClr val="1A72A0"/>
    <a:srgbClr val="61BEC0"/>
    <a:srgbClr val="25A6C3"/>
    <a:srgbClr val="2898C0"/>
    <a:srgbClr val="85D2C6"/>
    <a:srgbClr val="A6A6A6"/>
    <a:srgbClr val="FFFF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0AAC1-77F9-4067-B09F-DF8C6D4D2FD2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2EABC-4846-4B8D-99FF-9760ECDA5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0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3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1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0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51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42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64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2EABC-4846-4B8D-99FF-9760ECDA57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1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04DC-002E-2019-DFFF-90DBB9F83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AC6D9-155D-3F1E-BBC5-4F3A34D68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3BC56-E70E-6F29-7FBD-0151C0B62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60309-7676-DF28-D13D-6948CA9F3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1E941-FE07-4489-9B01-42567A20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50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E4C1-B750-4B09-78FF-A92AAF85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BAC53-4E8F-1182-625B-5225A89AC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F9731-485F-72B2-1A8E-56CE2E51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56337-86CE-CB52-FB1D-8E5D22036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737DF-B64C-3C8F-2798-7660AD45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3984E1-5D0B-459E-F611-D133472D0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785C9-EA9F-FF4F-AA84-09CD2A0C5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C4ADE-449B-8833-16C8-EA1D7642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D6505-7E9A-09D0-4763-DC884F73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0106A-9A98-7641-A8F0-05FACD4B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7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C1E48-5BA1-E397-8F04-AA69E5B9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C9C35-4FF3-21E1-4BC8-08797F748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47883-5465-1A89-986E-AE56167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D1E76-5921-9B58-438A-5E7C860D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1D555-41AB-595D-C9CA-1BE0DC8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33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E96B-2E26-D616-4F1C-8C65353A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38058-1F34-11CE-1D6F-8F89388BA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2DCB7-8271-4A30-8261-5227E077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90C8-4EC4-8220-1EBD-86C2F1D51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01288-4E9A-F669-77E3-E5CF2E5E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86E7-A066-F161-7780-8F6A7E25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1181C-9B6F-E079-8ABB-16FCCEACE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08EA7-B21B-91FE-9CA6-905073AED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DA13A-7664-AFD5-7AB6-57EB896C8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0ADA9-944B-5A10-F869-728EB0613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37DF5-6A46-2833-586E-903B1C04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6A49-7858-D5FB-0BE5-269F307C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24FA1-67EE-9D0C-8B1F-DB7D69C7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429E4-96C2-E4B7-247C-EB18AF01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34E5A-8F06-23A3-6688-5B446E16C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2E527-BA4F-1A9D-D5CB-CA2F31AF7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C26E1-992C-76D1-F9B7-17637AB1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92E77D-176A-2564-0783-AAC5B1EE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C32642-B00B-9847-CBA6-C59A431B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2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B8CE-97AD-C738-368A-196763F0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2F2E2-448A-1BF5-2452-4CB3B2009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C0139-1BB0-E6A1-C504-2763A66A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FE9DB-54F4-C525-E2D8-ACC246B7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1EF4B-4016-3325-D5AE-78838C9E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E3BFF1-2789-0FF1-A3D2-C3C3049A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D79A5-0841-ADC3-8FBB-A9AF97A1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1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17053-609E-1C32-539F-D8E41F9A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89292-E4FA-C3CB-79D3-DBFA06D7D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32306-8AD1-73AD-6877-FB95C6FC0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62712-970F-67A1-0235-0123F27CF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CA348-B871-70F3-1317-1B924F86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76F6A-CA0B-277C-BB70-AAAE991E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3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9248-D3CF-E918-444F-6C3A0B8D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BE585-4D7C-9240-57DF-03AD0553E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EC853-FEAB-4E09-F8EA-82B7E0AAF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DC7D2-9E5E-41F3-810C-9C1CDFD2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B2987-695F-BCC8-8704-6AF8138F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34034-1830-EE1D-CDEF-D334957B5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8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0E3266-537B-81E2-187D-872BF45E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326FC-B203-BC07-833E-626FDBB45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49CE8-02DE-A8C2-CCE9-AC0E82370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51A4-E1BD-47CF-98F6-02D2E5B7C6F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794CA-3C40-0A5A-19BD-0491DF4F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C21E8-624B-8F33-DA33-22AD32053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98318-D4B9-4056-B770-198FEA3F8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7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3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3.wdp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4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microsoft.com/office/2007/relationships/hdphoto" Target="../media/hdphoto3.wdp"/><Relationship Id="rId21" Type="http://schemas.openxmlformats.org/officeDocument/2006/relationships/image" Target="../media/image107.png"/><Relationship Id="rId7" Type="http://schemas.openxmlformats.org/officeDocument/2006/relationships/image" Target="../media/image28.sv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3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97.png"/><Relationship Id="rId5" Type="http://schemas.microsoft.com/office/2007/relationships/hdphoto" Target="../media/hdphoto2.wdp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2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openxmlformats.org/officeDocument/2006/relationships/image" Target="../media/image36.sv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arallelogram 77">
            <a:extLst>
              <a:ext uri="{FF2B5EF4-FFF2-40B4-BE49-F238E27FC236}">
                <a16:creationId xmlns:a16="http://schemas.microsoft.com/office/drawing/2014/main" id="{2598D086-2371-D778-0CDD-8CC6E5468255}"/>
              </a:ext>
            </a:extLst>
          </p:cNvPr>
          <p:cNvSpPr/>
          <p:nvPr/>
        </p:nvSpPr>
        <p:spPr>
          <a:xfrm>
            <a:off x="4294206" y="4910826"/>
            <a:ext cx="2797636" cy="1033194"/>
          </a:xfrm>
          <a:prstGeom prst="parallelogram">
            <a:avLst>
              <a:gd name="adj" fmla="val 50031"/>
            </a:avLst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1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B9D271-EF72-FEA7-685F-68E26441B734}"/>
              </a:ext>
            </a:extLst>
          </p:cNvPr>
          <p:cNvCxnSpPr>
            <a:cxnSpLocks/>
          </p:cNvCxnSpPr>
          <p:nvPr/>
        </p:nvCxnSpPr>
        <p:spPr>
          <a:xfrm flipH="1">
            <a:off x="7137530" y="5322030"/>
            <a:ext cx="2930395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17F6F9E6-EBA3-3B11-575B-AE216AF7DCA8}"/>
              </a:ext>
            </a:extLst>
          </p:cNvPr>
          <p:cNvSpPr/>
          <p:nvPr/>
        </p:nvSpPr>
        <p:spPr>
          <a:xfrm>
            <a:off x="6629402" y="5581650"/>
            <a:ext cx="5562599" cy="1276350"/>
          </a:xfrm>
          <a:custGeom>
            <a:avLst/>
            <a:gdLst>
              <a:gd name="connsiteX0" fmla="*/ 645769 w 5562599"/>
              <a:gd name="connsiteY0" fmla="*/ 0 h 1276350"/>
              <a:gd name="connsiteX1" fmla="*/ 5562599 w 5562599"/>
              <a:gd name="connsiteY1" fmla="*/ 0 h 1276350"/>
              <a:gd name="connsiteX2" fmla="*/ 5562599 w 5562599"/>
              <a:gd name="connsiteY2" fmla="*/ 1276350 h 1276350"/>
              <a:gd name="connsiteX3" fmla="*/ 0 w 5562599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599" h="1276350">
                <a:moveTo>
                  <a:pt x="645769" y="0"/>
                </a:moveTo>
                <a:lnTo>
                  <a:pt x="5562599" y="0"/>
                </a:lnTo>
                <a:lnTo>
                  <a:pt x="5562599" y="1276350"/>
                </a:lnTo>
                <a:lnTo>
                  <a:pt x="0" y="1276350"/>
                </a:lnTo>
                <a:close/>
              </a:path>
            </a:pathLst>
          </a:custGeom>
          <a:solidFill>
            <a:srgbClr val="2E96C0"/>
          </a:solidFill>
          <a:ln>
            <a:solidFill>
              <a:srgbClr val="2E96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96958998-51E8-6533-5451-E7C3F57E5098}"/>
              </a:ext>
            </a:extLst>
          </p:cNvPr>
          <p:cNvSpPr/>
          <p:nvPr/>
        </p:nvSpPr>
        <p:spPr>
          <a:xfrm>
            <a:off x="0" y="4978306"/>
            <a:ext cx="4950691" cy="1062275"/>
          </a:xfrm>
          <a:custGeom>
            <a:avLst/>
            <a:gdLst>
              <a:gd name="connsiteX0" fmla="*/ 0 w 4950691"/>
              <a:gd name="connsiteY0" fmla="*/ 0 h 1062275"/>
              <a:gd name="connsiteX1" fmla="*/ 4950691 w 4950691"/>
              <a:gd name="connsiteY1" fmla="*/ 0 h 1062275"/>
              <a:gd name="connsiteX2" fmla="*/ 4413233 w 4950691"/>
              <a:gd name="connsiteY2" fmla="*/ 1062275 h 1062275"/>
              <a:gd name="connsiteX3" fmla="*/ 0 w 4950691"/>
              <a:gd name="connsiteY3" fmla="*/ 1062275 h 10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691" h="1062275">
                <a:moveTo>
                  <a:pt x="0" y="0"/>
                </a:moveTo>
                <a:lnTo>
                  <a:pt x="4950691" y="0"/>
                </a:lnTo>
                <a:lnTo>
                  <a:pt x="4413233" y="1062275"/>
                </a:lnTo>
                <a:lnTo>
                  <a:pt x="0" y="1062275"/>
                </a:lnTo>
                <a:close/>
              </a:path>
            </a:pathLst>
          </a:custGeom>
          <a:solidFill>
            <a:srgbClr val="25A7C1"/>
          </a:solidFill>
          <a:ln>
            <a:solidFill>
              <a:srgbClr val="25A7C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5DD5960-077C-1997-99A1-E29EF27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 t="39462"/>
          <a:stretch/>
        </p:blipFill>
        <p:spPr>
          <a:xfrm>
            <a:off x="0" y="0"/>
            <a:ext cx="12192000" cy="4151746"/>
          </a:xfrm>
          <a:custGeom>
            <a:avLst/>
            <a:gdLst>
              <a:gd name="connsiteX0" fmla="*/ 0 w 12192000"/>
              <a:gd name="connsiteY0" fmla="*/ 0 h 4151746"/>
              <a:gd name="connsiteX1" fmla="*/ 12192000 w 12192000"/>
              <a:gd name="connsiteY1" fmla="*/ 0 h 4151746"/>
              <a:gd name="connsiteX2" fmla="*/ 12192000 w 12192000"/>
              <a:gd name="connsiteY2" fmla="*/ 3260436 h 4151746"/>
              <a:gd name="connsiteX3" fmla="*/ 10567555 w 12192000"/>
              <a:gd name="connsiteY3" fmla="*/ 3260436 h 4151746"/>
              <a:gd name="connsiteX4" fmla="*/ 10104582 w 12192000"/>
              <a:gd name="connsiteY4" fmla="*/ 4151746 h 4151746"/>
              <a:gd name="connsiteX5" fmla="*/ 0 w 12192000"/>
              <a:gd name="connsiteY5" fmla="*/ 4151746 h 415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151746">
                <a:moveTo>
                  <a:pt x="0" y="0"/>
                </a:moveTo>
                <a:lnTo>
                  <a:pt x="12192000" y="0"/>
                </a:lnTo>
                <a:lnTo>
                  <a:pt x="12192000" y="3260436"/>
                </a:lnTo>
                <a:lnTo>
                  <a:pt x="10567555" y="3260436"/>
                </a:lnTo>
                <a:lnTo>
                  <a:pt x="10104582" y="4151746"/>
                </a:lnTo>
                <a:lnTo>
                  <a:pt x="0" y="415174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EAA08466-490F-C9B1-646A-1FA15CA37592}"/>
              </a:ext>
            </a:extLst>
          </p:cNvPr>
          <p:cNvSpPr/>
          <p:nvPr/>
        </p:nvSpPr>
        <p:spPr>
          <a:xfrm>
            <a:off x="-1" y="3614160"/>
            <a:ext cx="8857673" cy="1410112"/>
          </a:xfrm>
          <a:custGeom>
            <a:avLst/>
            <a:gdLst>
              <a:gd name="connsiteX0" fmla="*/ 0 w 8541552"/>
              <a:gd name="connsiteY0" fmla="*/ 0 h 1410112"/>
              <a:gd name="connsiteX1" fmla="*/ 8541552 w 8541552"/>
              <a:gd name="connsiteY1" fmla="*/ 0 h 1410112"/>
              <a:gd name="connsiteX2" fmla="*/ 7828106 w 8541552"/>
              <a:gd name="connsiteY2" fmla="*/ 1410112 h 1410112"/>
              <a:gd name="connsiteX3" fmla="*/ 0 w 8541552"/>
              <a:gd name="connsiteY3" fmla="*/ 1410112 h 141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1552" h="1410112">
                <a:moveTo>
                  <a:pt x="0" y="0"/>
                </a:moveTo>
                <a:lnTo>
                  <a:pt x="8541552" y="0"/>
                </a:lnTo>
                <a:lnTo>
                  <a:pt x="7828106" y="1410112"/>
                </a:lnTo>
                <a:lnTo>
                  <a:pt x="0" y="1410112"/>
                </a:lnTo>
                <a:close/>
              </a:path>
            </a:pathLst>
          </a:custGeom>
          <a:solidFill>
            <a:srgbClr val="63BDBD"/>
          </a:solidFill>
          <a:ln>
            <a:solidFill>
              <a:srgbClr val="63BDB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2D4E2A-9AFA-0B3C-36D9-4A60C69BCBC1}"/>
              </a:ext>
            </a:extLst>
          </p:cNvPr>
          <p:cNvSpPr txBox="1"/>
          <p:nvPr/>
        </p:nvSpPr>
        <p:spPr>
          <a:xfrm>
            <a:off x="-1" y="3468059"/>
            <a:ext cx="865447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Thesis Title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729787-4403-5DD3-0ED8-86593819220C}"/>
              </a:ext>
            </a:extLst>
          </p:cNvPr>
          <p:cNvSpPr txBox="1"/>
          <p:nvPr/>
        </p:nvSpPr>
        <p:spPr>
          <a:xfrm>
            <a:off x="109021" y="5024272"/>
            <a:ext cx="333237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Presenter:      </a:t>
            </a:r>
            <a:r>
              <a:rPr lang="en-US" sz="2000" dirty="0" err="1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Rozhan</a:t>
            </a:r>
            <a:r>
              <a:rPr lang="en-US" sz="20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Ahmadi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Supervisor:    Prof. Kasaei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E4C038-452B-1D6A-2AAA-2AD4737DFD5B}"/>
              </a:ext>
            </a:extLst>
          </p:cNvPr>
          <p:cNvSpPr txBox="1"/>
          <p:nvPr/>
        </p:nvSpPr>
        <p:spPr>
          <a:xfrm>
            <a:off x="7769194" y="5738592"/>
            <a:ext cx="3181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Sharif University of Technology</a:t>
            </a:r>
          </a:p>
        </p:txBody>
      </p:sp>
      <p:pic>
        <p:nvPicPr>
          <p:cNvPr id="21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D7ECBD02-BE24-B237-0098-F8436768A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113229" y="5644783"/>
            <a:ext cx="773113" cy="7673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mage Processing Lab · GitHub">
            <a:extLst>
              <a:ext uri="{FF2B5EF4-FFF2-40B4-BE49-F238E27FC236}">
                <a16:creationId xmlns:a16="http://schemas.microsoft.com/office/drawing/2014/main" id="{E47862C9-FE7E-A0B0-B4DA-E8131194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771" y="6218226"/>
            <a:ext cx="574697" cy="57469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9062A00-5C05-ADDA-2214-7E1336CCA8EC}"/>
              </a:ext>
            </a:extLst>
          </p:cNvPr>
          <p:cNvSpPr txBox="1"/>
          <p:nvPr/>
        </p:nvSpPr>
        <p:spPr>
          <a:xfrm>
            <a:off x="7212460" y="6414828"/>
            <a:ext cx="335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Image Processing Lab (IPL)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1B8F38-6D5D-CABD-0EC9-EEFD27B643F8}"/>
              </a:ext>
            </a:extLst>
          </p:cNvPr>
          <p:cNvCxnSpPr>
            <a:cxnSpLocks/>
          </p:cNvCxnSpPr>
          <p:nvPr/>
        </p:nvCxnSpPr>
        <p:spPr>
          <a:xfrm flipH="1">
            <a:off x="10715625" y="3909002"/>
            <a:ext cx="1476375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1A16555-57DA-382B-2D85-F2F5FA20EE4C}"/>
              </a:ext>
            </a:extLst>
          </p:cNvPr>
          <p:cNvCxnSpPr>
            <a:cxnSpLocks/>
          </p:cNvCxnSpPr>
          <p:nvPr/>
        </p:nvCxnSpPr>
        <p:spPr>
          <a:xfrm flipH="1">
            <a:off x="10038548" y="3893127"/>
            <a:ext cx="702477" cy="1428903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9D546A5-FAE5-59EA-0CB5-558AEE16D7E0}"/>
              </a:ext>
            </a:extLst>
          </p:cNvPr>
          <p:cNvCxnSpPr>
            <a:cxnSpLocks/>
          </p:cNvCxnSpPr>
          <p:nvPr/>
        </p:nvCxnSpPr>
        <p:spPr>
          <a:xfrm flipH="1">
            <a:off x="6560658" y="5307691"/>
            <a:ext cx="598462" cy="108363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5419DD7-D878-F836-25C2-AF936A7CF952}"/>
              </a:ext>
            </a:extLst>
          </p:cNvPr>
          <p:cNvCxnSpPr>
            <a:cxnSpLocks/>
          </p:cNvCxnSpPr>
          <p:nvPr/>
        </p:nvCxnSpPr>
        <p:spPr>
          <a:xfrm flipH="1">
            <a:off x="0" y="6374764"/>
            <a:ext cx="65786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4413F11-2A62-5130-BA9B-01458CE4094B}"/>
              </a:ext>
            </a:extLst>
          </p:cNvPr>
          <p:cNvSpPr txBox="1"/>
          <p:nvPr/>
        </p:nvSpPr>
        <p:spPr>
          <a:xfrm>
            <a:off x="4950691" y="5212960"/>
            <a:ext cx="162790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68043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BB4E6C24-658D-0948-4978-1943FE191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6" y="2805718"/>
            <a:ext cx="10629900" cy="3533775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11CF3D2-8860-CE3F-F0DA-88BE089D95FE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DB6C3-854D-F957-94EA-F3B18C0DA701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09/40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6F930-9347-94D1-A69D-1998C8D5F6EB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11" descr="Image Processing Lab · GitHub">
            <a:extLst>
              <a:ext uri="{FF2B5EF4-FFF2-40B4-BE49-F238E27FC236}">
                <a16:creationId xmlns:a16="http://schemas.microsoft.com/office/drawing/2014/main" id="{80F7E5D5-F464-BC23-A49B-B0D802EC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C26FFD59-B6F9-F105-DD59-7545DC3D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C4416D-02FD-DCE4-3AB4-204E61654166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0ECA2B-040D-B205-7A5F-E736CAF94E15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DD972EE-3B35-35CA-507E-7B803FDAF701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 descr="Image Processing Lab · GitHub">
            <a:extLst>
              <a:ext uri="{FF2B5EF4-FFF2-40B4-BE49-F238E27FC236}">
                <a16:creationId xmlns:a16="http://schemas.microsoft.com/office/drawing/2014/main" id="{DE72773C-0F99-B576-18A5-7954DDFC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5781F54A-E4B5-0BC4-25F7-47BFB995C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BF2365-51AC-03A6-03E1-7C258ADCEE28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95897A5-55C4-AA60-3E6A-5C93469386F6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9BAA1B-ADC4-BBCF-8A38-FCD1760D375B}"/>
              </a:ext>
            </a:extLst>
          </p:cNvPr>
          <p:cNvSpPr/>
          <p:nvPr/>
        </p:nvSpPr>
        <p:spPr>
          <a:xfrm>
            <a:off x="2591049" y="757475"/>
            <a:ext cx="7269486" cy="1939138"/>
          </a:xfrm>
          <a:prstGeom prst="roundRect">
            <a:avLst/>
          </a:prstGeom>
          <a:noFill/>
          <a:ln w="28575"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FC5967-4E2E-34EF-E609-7D2F97965605}"/>
              </a:ext>
            </a:extLst>
          </p:cNvPr>
          <p:cNvSpPr/>
          <p:nvPr/>
        </p:nvSpPr>
        <p:spPr>
          <a:xfrm>
            <a:off x="1363645" y="3724275"/>
            <a:ext cx="1115547" cy="2390082"/>
          </a:xfrm>
          <a:prstGeom prst="ellipse">
            <a:avLst/>
          </a:prstGeom>
          <a:noFill/>
          <a:ln w="38100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6610DC-AC99-1247-5054-ADB405420FAE}"/>
              </a:ext>
            </a:extLst>
          </p:cNvPr>
          <p:cNvSpPr txBox="1"/>
          <p:nvPr/>
        </p:nvSpPr>
        <p:spPr>
          <a:xfrm>
            <a:off x="4072428" y="849753"/>
            <a:ext cx="402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63BDBD"/>
                </a:solidFill>
              </a:rPr>
              <a:t>Localization Map Refinement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99A012-57F3-E05A-5A23-EAA04C508F89}"/>
              </a:ext>
            </a:extLst>
          </p:cNvPr>
          <p:cNvSpPr txBox="1"/>
          <p:nvPr/>
        </p:nvSpPr>
        <p:spPr>
          <a:xfrm>
            <a:off x="2637463" y="1460019"/>
            <a:ext cx="6505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Refining the seed CAMs before semantic segmentation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Iterative Random Walk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Learning Pair-wise Semantic Affinity</a:t>
            </a:r>
          </a:p>
        </p:txBody>
      </p:sp>
    </p:spTree>
    <p:extLst>
      <p:ext uri="{BB962C8B-B14F-4D97-AF65-F5344CB8AC3E}">
        <p14:creationId xmlns:p14="http://schemas.microsoft.com/office/powerpoint/2010/main" val="2409491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93759-3BFC-31F0-83E7-E0082FE8B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175086"/>
            <a:ext cx="3342739" cy="4939271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11CF3D2-8860-CE3F-F0DA-88BE089D95FE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4DB6C3-854D-F957-94EA-F3B18C0DA701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11/40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6F930-9347-94D1-A69D-1998C8D5F6EB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11" descr="Image Processing Lab · GitHub">
            <a:extLst>
              <a:ext uri="{FF2B5EF4-FFF2-40B4-BE49-F238E27FC236}">
                <a16:creationId xmlns:a16="http://schemas.microsoft.com/office/drawing/2014/main" id="{80F7E5D5-F464-BC23-A49B-B0D802EC9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C26FFD59-B6F9-F105-DD59-7545DC3D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C4416D-02FD-DCE4-3AB4-204E61654166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0ECA2B-040D-B205-7A5F-E736CAF94E15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DD972EE-3B35-35CA-507E-7B803FDAF701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 descr="Image Processing Lab · GitHub">
            <a:extLst>
              <a:ext uri="{FF2B5EF4-FFF2-40B4-BE49-F238E27FC236}">
                <a16:creationId xmlns:a16="http://schemas.microsoft.com/office/drawing/2014/main" id="{DE72773C-0F99-B576-18A5-7954DDFC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5781F54A-E4B5-0BC4-25F7-47BFB995C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BF2365-51AC-03A6-03E1-7C258ADCEE28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95897A5-55C4-AA60-3E6A-5C93469386F6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FC5967-4E2E-34EF-E609-7D2F97965605}"/>
              </a:ext>
            </a:extLst>
          </p:cNvPr>
          <p:cNvSpPr/>
          <p:nvPr/>
        </p:nvSpPr>
        <p:spPr>
          <a:xfrm>
            <a:off x="9648825" y="4849887"/>
            <a:ext cx="476250" cy="1373576"/>
          </a:xfrm>
          <a:prstGeom prst="ellipse">
            <a:avLst/>
          </a:prstGeom>
          <a:noFill/>
          <a:ln w="38100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36610DC-AC99-1247-5054-ADB405420FAE}"/>
              </a:ext>
            </a:extLst>
          </p:cNvPr>
          <p:cNvSpPr txBox="1"/>
          <p:nvPr/>
        </p:nvSpPr>
        <p:spPr>
          <a:xfrm>
            <a:off x="543461" y="800217"/>
            <a:ext cx="7509212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u="sng" dirty="0">
                <a:solidFill>
                  <a:srgbClr val="014B68"/>
                </a:solidFill>
              </a:rPr>
              <a:t>MCTformer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14B68"/>
                </a:solidFill>
              </a:rPr>
              <a:t> Multi-class Token Transformer for Weakly Supervised Semantic Segmentation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84EBDB8-7639-1048-702C-0ED77F7C510B}"/>
              </a:ext>
            </a:extLst>
          </p:cNvPr>
          <p:cNvSpPr/>
          <p:nvPr/>
        </p:nvSpPr>
        <p:spPr>
          <a:xfrm>
            <a:off x="489457" y="800217"/>
            <a:ext cx="7635904" cy="5314140"/>
          </a:xfrm>
          <a:prstGeom prst="roundRect">
            <a:avLst/>
          </a:prstGeom>
          <a:noFill/>
          <a:ln w="28575"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9BCA6-96E9-257B-15E5-5034E3853F09}"/>
              </a:ext>
            </a:extLst>
          </p:cNvPr>
          <p:cNvSpPr txBox="1"/>
          <p:nvPr/>
        </p:nvSpPr>
        <p:spPr>
          <a:xfrm>
            <a:off x="1555075" y="5198121"/>
            <a:ext cx="544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L. Xu, et al.,” Multi-class token transformer for weakly supervised semantic segmentation”, CVPR, 2022.</a:t>
            </a:r>
          </a:p>
          <a:p>
            <a:pPr algn="ctr"/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42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C8B1B4-F6FF-A813-0D05-3EE09E6D1C04}"/>
              </a:ext>
            </a:extLst>
          </p:cNvPr>
          <p:cNvSpPr/>
          <p:nvPr/>
        </p:nvSpPr>
        <p:spPr>
          <a:xfrm flipH="1">
            <a:off x="609600" y="499457"/>
            <a:ext cx="10972800" cy="5536485"/>
          </a:xfrm>
          <a:custGeom>
            <a:avLst/>
            <a:gdLst>
              <a:gd name="connsiteX0" fmla="*/ 5486400 w 10972800"/>
              <a:gd name="connsiteY0" fmla="*/ 3079334 h 5536485"/>
              <a:gd name="connsiteX1" fmla="*/ 5448948 w 10972800"/>
              <a:gd name="connsiteY1" fmla="*/ 3326140 h 5536485"/>
              <a:gd name="connsiteX2" fmla="*/ 2752434 w 10972800"/>
              <a:gd name="connsiteY2" fmla="*/ 5536485 h 5536485"/>
              <a:gd name="connsiteX3" fmla="*/ 5486400 w 10972800"/>
              <a:gd name="connsiteY3" fmla="*/ 5536485 h 5536485"/>
              <a:gd name="connsiteX4" fmla="*/ 8220366 w 10972800"/>
              <a:gd name="connsiteY4" fmla="*/ 5536485 h 5536485"/>
              <a:gd name="connsiteX5" fmla="*/ 5523852 w 10972800"/>
              <a:gd name="connsiteY5" fmla="*/ 3326140 h 5536485"/>
              <a:gd name="connsiteX6" fmla="*/ 8220366 w 10972800"/>
              <a:gd name="connsiteY6" fmla="*/ 0 h 5536485"/>
              <a:gd name="connsiteX7" fmla="*/ 5486400 w 10972800"/>
              <a:gd name="connsiteY7" fmla="*/ 0 h 5536485"/>
              <a:gd name="connsiteX8" fmla="*/ 2752434 w 10972800"/>
              <a:gd name="connsiteY8" fmla="*/ 0 h 5536485"/>
              <a:gd name="connsiteX9" fmla="*/ 0 w 10972800"/>
              <a:gd name="connsiteY9" fmla="*/ 2768242 h 5536485"/>
              <a:gd name="connsiteX10" fmla="*/ 2752434 w 10972800"/>
              <a:gd name="connsiteY10" fmla="*/ 5536484 h 5536485"/>
              <a:gd name="connsiteX11" fmla="*/ 5448948 w 10972800"/>
              <a:gd name="connsiteY11" fmla="*/ 3326139 h 5536485"/>
              <a:gd name="connsiteX12" fmla="*/ 5486400 w 10972800"/>
              <a:gd name="connsiteY12" fmla="*/ 3079333 h 5536485"/>
              <a:gd name="connsiteX13" fmla="*/ 5523852 w 10972800"/>
              <a:gd name="connsiteY13" fmla="*/ 3326139 h 5536485"/>
              <a:gd name="connsiteX14" fmla="*/ 8220366 w 10972800"/>
              <a:gd name="connsiteY14" fmla="*/ 5536484 h 5536485"/>
              <a:gd name="connsiteX15" fmla="*/ 10972800 w 10972800"/>
              <a:gd name="connsiteY15" fmla="*/ 2768242 h 5536485"/>
              <a:gd name="connsiteX16" fmla="*/ 8220366 w 10972800"/>
              <a:gd name="connsiteY16" fmla="*/ 0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72800" h="5536485">
                <a:moveTo>
                  <a:pt x="5486400" y="3079334"/>
                </a:moveTo>
                <a:lnTo>
                  <a:pt x="5448948" y="3326140"/>
                </a:lnTo>
                <a:cubicBezTo>
                  <a:pt x="5192294" y="4587582"/>
                  <a:pt x="4082545" y="5536485"/>
                  <a:pt x="2752434" y="5536485"/>
                </a:cubicBezTo>
                <a:lnTo>
                  <a:pt x="5486400" y="5536485"/>
                </a:lnTo>
                <a:lnTo>
                  <a:pt x="8220366" y="5536485"/>
                </a:lnTo>
                <a:cubicBezTo>
                  <a:pt x="6890255" y="5536485"/>
                  <a:pt x="5780506" y="4587582"/>
                  <a:pt x="5523852" y="3326140"/>
                </a:cubicBezTo>
                <a:close/>
                <a:moveTo>
                  <a:pt x="8220366" y="0"/>
                </a:moveTo>
                <a:lnTo>
                  <a:pt x="5486400" y="0"/>
                </a:lnTo>
                <a:lnTo>
                  <a:pt x="2752434" y="0"/>
                </a:lnTo>
                <a:cubicBezTo>
                  <a:pt x="1232307" y="0"/>
                  <a:pt x="0" y="1239384"/>
                  <a:pt x="0" y="2768242"/>
                </a:cubicBezTo>
                <a:cubicBezTo>
                  <a:pt x="0" y="4297100"/>
                  <a:pt x="1232307" y="5536484"/>
                  <a:pt x="2752434" y="5536484"/>
                </a:cubicBezTo>
                <a:cubicBezTo>
                  <a:pt x="4082545" y="5536484"/>
                  <a:pt x="5192294" y="4587581"/>
                  <a:pt x="5448948" y="3326139"/>
                </a:cubicBezTo>
                <a:lnTo>
                  <a:pt x="5486400" y="3079333"/>
                </a:lnTo>
                <a:lnTo>
                  <a:pt x="5523852" y="3326139"/>
                </a:lnTo>
                <a:cubicBezTo>
                  <a:pt x="5780506" y="4587581"/>
                  <a:pt x="6890255" y="5536484"/>
                  <a:pt x="8220366" y="5536484"/>
                </a:cubicBezTo>
                <a:cubicBezTo>
                  <a:pt x="9740493" y="5536484"/>
                  <a:pt x="10972800" y="4297100"/>
                  <a:pt x="10972800" y="2768242"/>
                </a:cubicBezTo>
                <a:cubicBezTo>
                  <a:pt x="10972800" y="1239384"/>
                  <a:pt x="9740493" y="0"/>
                  <a:pt x="8220366" y="0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668E3-4E43-72D8-976F-8EB6004E8A5B}"/>
              </a:ext>
            </a:extLst>
          </p:cNvPr>
          <p:cNvSpPr txBox="1"/>
          <p:nvPr/>
        </p:nvSpPr>
        <p:spPr>
          <a:xfrm>
            <a:off x="4735945" y="2823974"/>
            <a:ext cx="45477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Proposed Method</a:t>
            </a:r>
          </a:p>
          <a:p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33B8A6-6C73-24BC-7F53-9ACEB7D5ADA2}"/>
              </a:ext>
            </a:extLst>
          </p:cNvPr>
          <p:cNvCxnSpPr>
            <a:cxnSpLocks/>
          </p:cNvCxnSpPr>
          <p:nvPr/>
        </p:nvCxnSpPr>
        <p:spPr>
          <a:xfrm>
            <a:off x="4566227" y="2552233"/>
            <a:ext cx="0" cy="125136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A2FA0A-C01C-8289-BA61-87EC96BA114C}"/>
              </a:ext>
            </a:extLst>
          </p:cNvPr>
          <p:cNvCxnSpPr>
            <a:cxnSpLocks/>
          </p:cNvCxnSpPr>
          <p:nvPr/>
        </p:nvCxnSpPr>
        <p:spPr>
          <a:xfrm flipH="1">
            <a:off x="0" y="6425564"/>
            <a:ext cx="121920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452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E5AEF28-6994-C52E-4411-41286CA81ED2}"/>
              </a:ext>
            </a:extLst>
          </p:cNvPr>
          <p:cNvSpPr/>
          <p:nvPr/>
        </p:nvSpPr>
        <p:spPr>
          <a:xfrm>
            <a:off x="1" y="-9236"/>
            <a:ext cx="12191999" cy="796383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EB33BF-C47A-5708-C996-AE142CAF9946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031AB8-384E-BF59-B244-B2EA366A8939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A849B426-7726-ACBD-03FB-CB6ED4BF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97FD146A-BB6E-BC66-2160-E539FA8E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2781EF-5760-49E5-23B1-5608F6EE3509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3A2D9A0-ECDF-9B30-4AE4-D62A5F506ED5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4CBBD59-9258-1396-DB9F-4F30D18BC478}"/>
              </a:ext>
            </a:extLst>
          </p:cNvPr>
          <p:cNvSpPr/>
          <p:nvPr/>
        </p:nvSpPr>
        <p:spPr>
          <a:xfrm>
            <a:off x="-1" y="-18472"/>
            <a:ext cx="10980554" cy="796383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092BBA5F-1120-37EA-C150-F93A9375C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F6F95464-59D5-83FB-41C3-6B48BF932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23200E6-FDCB-DFD4-E37B-F5B4DD7F9CE0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643356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7EEDB97-8BBF-6ACC-66C6-40E715A964FA}"/>
              </a:ext>
            </a:extLst>
          </p:cNvPr>
          <p:cNvSpPr txBox="1"/>
          <p:nvPr/>
        </p:nvSpPr>
        <p:spPr>
          <a:xfrm>
            <a:off x="494534" y="-36525"/>
            <a:ext cx="981151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Zhou, et al.,” Learning deep features for discriminative localization”, CVPR, 2016.</a:t>
            </a:r>
          </a:p>
          <a:p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348A6-77B5-778F-D8B4-A9F3D605E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05" y="1847770"/>
            <a:ext cx="6989899" cy="31624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C77903-5848-19EB-E0E1-4E71AAA6AAE9}"/>
              </a:ext>
            </a:extLst>
          </p:cNvPr>
          <p:cNvSpPr/>
          <p:nvPr/>
        </p:nvSpPr>
        <p:spPr>
          <a:xfrm>
            <a:off x="7332528" y="1232140"/>
            <a:ext cx="4636067" cy="5016440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37BA439-99DA-2BB4-FBB1-91F16FDB3A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7837" y="1514640"/>
            <a:ext cx="2270957" cy="9068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756358-2945-200B-44FF-652BD7DBF9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37" y="2433020"/>
            <a:ext cx="2049958" cy="8992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BCF88A-4009-2179-7697-E2824CD130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9128"/>
          <a:stretch/>
        </p:blipFill>
        <p:spPr>
          <a:xfrm>
            <a:off x="8052673" y="3332258"/>
            <a:ext cx="2748677" cy="8763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F7B37C-A221-2B12-2061-32BFC1D520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824"/>
          <a:stretch/>
        </p:blipFill>
        <p:spPr>
          <a:xfrm>
            <a:off x="8080094" y="4277031"/>
            <a:ext cx="2657027" cy="8763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1F96EE-29F8-0670-CA3F-175112C7C2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0094" y="5328448"/>
            <a:ext cx="1981372" cy="823031"/>
          </a:xfrm>
          <a:prstGeom prst="rect">
            <a:avLst/>
          </a:prstGeom>
        </p:spPr>
      </p:pic>
      <p:sp>
        <p:nvSpPr>
          <p:cNvPr id="36" name="Hexagon 35">
            <a:extLst>
              <a:ext uri="{FF2B5EF4-FFF2-40B4-BE49-F238E27FC236}">
                <a16:creationId xmlns:a16="http://schemas.microsoft.com/office/drawing/2014/main" id="{ADFFF51C-B6D0-2567-08DA-38EBF69089AD}"/>
              </a:ext>
            </a:extLst>
          </p:cNvPr>
          <p:cNvSpPr/>
          <p:nvPr/>
        </p:nvSpPr>
        <p:spPr>
          <a:xfrm>
            <a:off x="8333807" y="1047448"/>
            <a:ext cx="2847975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Formula: (3-1)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F6F574-E7FB-A63D-4287-EF816205D46C}"/>
              </a:ext>
            </a:extLst>
          </p:cNvPr>
          <p:cNvCxnSpPr/>
          <p:nvPr/>
        </p:nvCxnSpPr>
        <p:spPr>
          <a:xfrm>
            <a:off x="7332528" y="2421499"/>
            <a:ext cx="4636067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Arrow: Bent 43">
            <a:extLst>
              <a:ext uri="{FF2B5EF4-FFF2-40B4-BE49-F238E27FC236}">
                <a16:creationId xmlns:a16="http://schemas.microsoft.com/office/drawing/2014/main" id="{0F19E0B8-2003-449C-8664-6FB11BEECA41}"/>
              </a:ext>
            </a:extLst>
          </p:cNvPr>
          <p:cNvSpPr/>
          <p:nvPr/>
        </p:nvSpPr>
        <p:spPr>
          <a:xfrm>
            <a:off x="4985953" y="1736652"/>
            <a:ext cx="2721884" cy="499455"/>
          </a:xfrm>
          <a:prstGeom prst="bentArrow">
            <a:avLst>
              <a:gd name="adj1" fmla="val 12226"/>
              <a:gd name="adj2" fmla="val 19526"/>
              <a:gd name="adj3" fmla="val 35401"/>
              <a:gd name="adj4" fmla="val 87500"/>
            </a:avLst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Arrow: Bent 44">
            <a:extLst>
              <a:ext uri="{FF2B5EF4-FFF2-40B4-BE49-F238E27FC236}">
                <a16:creationId xmlns:a16="http://schemas.microsoft.com/office/drawing/2014/main" id="{20DD89DC-7781-92B2-246E-E27C1D6BF6AD}"/>
              </a:ext>
            </a:extLst>
          </p:cNvPr>
          <p:cNvSpPr/>
          <p:nvPr/>
        </p:nvSpPr>
        <p:spPr>
          <a:xfrm flipV="1">
            <a:off x="5770296" y="5005802"/>
            <a:ext cx="2156648" cy="608960"/>
          </a:xfrm>
          <a:prstGeom prst="bentArrow">
            <a:avLst>
              <a:gd name="adj1" fmla="val 12226"/>
              <a:gd name="adj2" fmla="val 19526"/>
              <a:gd name="adj3" fmla="val 35401"/>
              <a:gd name="adj4" fmla="val 86587"/>
            </a:avLst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25577662-7CBF-1D36-A700-D0AB6977CD6D}"/>
              </a:ext>
            </a:extLst>
          </p:cNvPr>
          <p:cNvSpPr/>
          <p:nvPr/>
        </p:nvSpPr>
        <p:spPr>
          <a:xfrm>
            <a:off x="7213304" y="2606191"/>
            <a:ext cx="453555" cy="2547211"/>
          </a:xfrm>
          <a:prstGeom prst="leftBrace">
            <a:avLst/>
          </a:prstGeom>
          <a:noFill/>
          <a:ln w="28575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Bent 46">
            <a:extLst>
              <a:ext uri="{FF2B5EF4-FFF2-40B4-BE49-F238E27FC236}">
                <a16:creationId xmlns:a16="http://schemas.microsoft.com/office/drawing/2014/main" id="{3DEF9762-38F8-7E6C-FF59-3BBE22979293}"/>
              </a:ext>
            </a:extLst>
          </p:cNvPr>
          <p:cNvSpPr/>
          <p:nvPr/>
        </p:nvSpPr>
        <p:spPr>
          <a:xfrm flipV="1">
            <a:off x="5770296" y="3167806"/>
            <a:ext cx="1649626" cy="379800"/>
          </a:xfrm>
          <a:prstGeom prst="bentArrow">
            <a:avLst>
              <a:gd name="adj1" fmla="val 12226"/>
              <a:gd name="adj2" fmla="val 19526"/>
              <a:gd name="adj3" fmla="val 35401"/>
              <a:gd name="adj4" fmla="val 86587"/>
            </a:avLst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6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EBA2BCF-12C8-263D-171E-ABBAE8B727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00" t="14640" r="42223"/>
          <a:stretch>
            <a:fillRect/>
          </a:stretch>
        </p:blipFill>
        <p:spPr>
          <a:xfrm>
            <a:off x="3045534" y="4313596"/>
            <a:ext cx="1646796" cy="2060531"/>
          </a:xfrm>
          <a:custGeom>
            <a:avLst/>
            <a:gdLst>
              <a:gd name="connsiteX0" fmla="*/ 1136649 w 1898649"/>
              <a:gd name="connsiteY0" fmla="*/ 2083726 h 2375658"/>
              <a:gd name="connsiteX1" fmla="*/ 1136649 w 1898649"/>
              <a:gd name="connsiteY1" fmla="*/ 2264701 h 2375658"/>
              <a:gd name="connsiteX2" fmla="*/ 1457324 w 1898649"/>
              <a:gd name="connsiteY2" fmla="*/ 2264701 h 2375658"/>
              <a:gd name="connsiteX3" fmla="*/ 1457324 w 1898649"/>
              <a:gd name="connsiteY3" fmla="*/ 2083726 h 2375658"/>
              <a:gd name="connsiteX4" fmla="*/ 1732754 w 1898649"/>
              <a:gd name="connsiteY4" fmla="*/ 990732 h 2375658"/>
              <a:gd name="connsiteX5" fmla="*/ 1732754 w 1898649"/>
              <a:gd name="connsiteY5" fmla="*/ 1562232 h 2375658"/>
              <a:gd name="connsiteX6" fmla="*/ 1828800 w 1898649"/>
              <a:gd name="connsiteY6" fmla="*/ 1562232 h 2375658"/>
              <a:gd name="connsiteX7" fmla="*/ 1828800 w 1898649"/>
              <a:gd name="connsiteY7" fmla="*/ 990732 h 2375658"/>
              <a:gd name="connsiteX8" fmla="*/ 603249 w 1898649"/>
              <a:gd name="connsiteY8" fmla="*/ 124751 h 2375658"/>
              <a:gd name="connsiteX9" fmla="*/ 603249 w 1898649"/>
              <a:gd name="connsiteY9" fmla="*/ 362876 h 2375658"/>
              <a:gd name="connsiteX10" fmla="*/ 1225549 w 1898649"/>
              <a:gd name="connsiteY10" fmla="*/ 362876 h 2375658"/>
              <a:gd name="connsiteX11" fmla="*/ 1225549 w 1898649"/>
              <a:gd name="connsiteY11" fmla="*/ 124751 h 2375658"/>
              <a:gd name="connsiteX12" fmla="*/ 0 w 1898649"/>
              <a:gd name="connsiteY12" fmla="*/ 0 h 2375658"/>
              <a:gd name="connsiteX13" fmla="*/ 1898649 w 1898649"/>
              <a:gd name="connsiteY13" fmla="*/ 0 h 2375658"/>
              <a:gd name="connsiteX14" fmla="*/ 1898649 w 1898649"/>
              <a:gd name="connsiteY14" fmla="*/ 1012164 h 2375658"/>
              <a:gd name="connsiteX15" fmla="*/ 1854199 w 1898649"/>
              <a:gd name="connsiteY15" fmla="*/ 1012164 h 2375658"/>
              <a:gd name="connsiteX16" fmla="*/ 1854199 w 1898649"/>
              <a:gd name="connsiteY16" fmla="*/ 1583664 h 2375658"/>
              <a:gd name="connsiteX17" fmla="*/ 1898649 w 1898649"/>
              <a:gd name="connsiteY17" fmla="*/ 1583664 h 2375658"/>
              <a:gd name="connsiteX18" fmla="*/ 1898649 w 1898649"/>
              <a:gd name="connsiteY18" fmla="*/ 2375658 h 2375658"/>
              <a:gd name="connsiteX19" fmla="*/ 0 w 1898649"/>
              <a:gd name="connsiteY19" fmla="*/ 2375658 h 2375658"/>
              <a:gd name="connsiteX20" fmla="*/ 0 w 1898649"/>
              <a:gd name="connsiteY20" fmla="*/ 1267433 h 2375658"/>
              <a:gd name="connsiteX21" fmla="*/ 53974 w 1898649"/>
              <a:gd name="connsiteY21" fmla="*/ 1267433 h 2375658"/>
              <a:gd name="connsiteX22" fmla="*/ 53974 w 1898649"/>
              <a:gd name="connsiteY22" fmla="*/ 1550326 h 2375658"/>
              <a:gd name="connsiteX23" fmla="*/ 219074 w 1898649"/>
              <a:gd name="connsiteY23" fmla="*/ 1550326 h 2375658"/>
              <a:gd name="connsiteX24" fmla="*/ 219074 w 1898649"/>
              <a:gd name="connsiteY24" fmla="*/ 978826 h 2375658"/>
              <a:gd name="connsiteX25" fmla="*/ 53974 w 1898649"/>
              <a:gd name="connsiteY25" fmla="*/ 978826 h 2375658"/>
              <a:gd name="connsiteX26" fmla="*/ 53974 w 1898649"/>
              <a:gd name="connsiteY26" fmla="*/ 1221714 h 2375658"/>
              <a:gd name="connsiteX27" fmla="*/ 0 w 1898649"/>
              <a:gd name="connsiteY27" fmla="*/ 1221714 h 23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98649" h="2375658">
                <a:moveTo>
                  <a:pt x="1136649" y="2083726"/>
                </a:moveTo>
                <a:lnTo>
                  <a:pt x="1136649" y="2264701"/>
                </a:lnTo>
                <a:lnTo>
                  <a:pt x="1457324" y="2264701"/>
                </a:lnTo>
                <a:lnTo>
                  <a:pt x="1457324" y="2083726"/>
                </a:lnTo>
                <a:close/>
                <a:moveTo>
                  <a:pt x="1732754" y="990732"/>
                </a:moveTo>
                <a:lnTo>
                  <a:pt x="1732754" y="1562232"/>
                </a:lnTo>
                <a:lnTo>
                  <a:pt x="1828800" y="1562232"/>
                </a:lnTo>
                <a:lnTo>
                  <a:pt x="1828800" y="990732"/>
                </a:lnTo>
                <a:close/>
                <a:moveTo>
                  <a:pt x="603249" y="124751"/>
                </a:moveTo>
                <a:lnTo>
                  <a:pt x="603249" y="362876"/>
                </a:lnTo>
                <a:lnTo>
                  <a:pt x="1225549" y="362876"/>
                </a:lnTo>
                <a:lnTo>
                  <a:pt x="1225549" y="124751"/>
                </a:lnTo>
                <a:close/>
                <a:moveTo>
                  <a:pt x="0" y="0"/>
                </a:moveTo>
                <a:lnTo>
                  <a:pt x="1898649" y="0"/>
                </a:lnTo>
                <a:lnTo>
                  <a:pt x="1898649" y="1012164"/>
                </a:lnTo>
                <a:lnTo>
                  <a:pt x="1854199" y="1012164"/>
                </a:lnTo>
                <a:lnTo>
                  <a:pt x="1854199" y="1583664"/>
                </a:lnTo>
                <a:lnTo>
                  <a:pt x="1898649" y="1583664"/>
                </a:lnTo>
                <a:lnTo>
                  <a:pt x="1898649" y="2375658"/>
                </a:lnTo>
                <a:lnTo>
                  <a:pt x="0" y="2375658"/>
                </a:lnTo>
                <a:lnTo>
                  <a:pt x="0" y="1267433"/>
                </a:lnTo>
                <a:lnTo>
                  <a:pt x="53974" y="1267433"/>
                </a:lnTo>
                <a:lnTo>
                  <a:pt x="53974" y="1550326"/>
                </a:lnTo>
                <a:lnTo>
                  <a:pt x="219074" y="1550326"/>
                </a:lnTo>
                <a:lnTo>
                  <a:pt x="219074" y="978826"/>
                </a:lnTo>
                <a:lnTo>
                  <a:pt x="53974" y="978826"/>
                </a:lnTo>
                <a:lnTo>
                  <a:pt x="53974" y="1221714"/>
                </a:lnTo>
                <a:lnTo>
                  <a:pt x="0" y="1221714"/>
                </a:lnTo>
                <a:close/>
              </a:path>
            </a:pathLst>
          </a:custGeom>
        </p:spPr>
      </p:pic>
      <p:sp>
        <p:nvSpPr>
          <p:cNvPr id="31" name="Arrow: Bent 30">
            <a:extLst>
              <a:ext uri="{FF2B5EF4-FFF2-40B4-BE49-F238E27FC236}">
                <a16:creationId xmlns:a16="http://schemas.microsoft.com/office/drawing/2014/main" id="{01F2B821-593D-E26D-7D4A-BAA9CB76792B}"/>
              </a:ext>
            </a:extLst>
          </p:cNvPr>
          <p:cNvSpPr/>
          <p:nvPr/>
        </p:nvSpPr>
        <p:spPr>
          <a:xfrm rot="5400000" flipH="1" flipV="1">
            <a:off x="1982930" y="4444053"/>
            <a:ext cx="1140327" cy="1285374"/>
          </a:xfrm>
          <a:prstGeom prst="bentArrow">
            <a:avLst>
              <a:gd name="adj1" fmla="val 5763"/>
              <a:gd name="adj2" fmla="val 11626"/>
              <a:gd name="adj3" fmla="val 35401"/>
              <a:gd name="adj4" fmla="val 64599"/>
            </a:avLst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FB33B3-FDAE-383A-C2BA-2BDE50862820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14/40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4EAABB3-13C0-F38C-1B17-68C26E5648F6}"/>
              </a:ext>
            </a:extLst>
          </p:cNvPr>
          <p:cNvSpPr/>
          <p:nvPr/>
        </p:nvSpPr>
        <p:spPr>
          <a:xfrm>
            <a:off x="1" y="-9236"/>
            <a:ext cx="12191999" cy="796383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30F095B-9B99-D1FC-D010-48ADB426EB59}"/>
              </a:ext>
            </a:extLst>
          </p:cNvPr>
          <p:cNvSpPr/>
          <p:nvPr/>
        </p:nvSpPr>
        <p:spPr>
          <a:xfrm>
            <a:off x="-1" y="-18472"/>
            <a:ext cx="10980554" cy="796383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4" name="Picture 43" descr="Image Processing Lab · GitHub">
            <a:extLst>
              <a:ext uri="{FF2B5EF4-FFF2-40B4-BE49-F238E27FC236}">
                <a16:creationId xmlns:a16="http://schemas.microsoft.com/office/drawing/2014/main" id="{DF4F1572-893F-DD1B-4EF9-25823B34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5E0620FF-DB75-062B-6CFA-CA6800C99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ADC4E83-C105-8F14-BCE0-7DA04D93D620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643356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B353EEF-2312-EB11-5278-486147397D48}"/>
              </a:ext>
            </a:extLst>
          </p:cNvPr>
          <p:cNvSpPr txBox="1"/>
          <p:nvPr/>
        </p:nvSpPr>
        <p:spPr>
          <a:xfrm>
            <a:off x="494534" y="-36525"/>
            <a:ext cx="9811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on: Z. Liu, et al.,” Swin transformer: Hierarchical vision transformer using shifted windows”, ICCV, 2021.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78B1E48-A747-7B95-A9CA-62FED9D016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51061" t="68377" r="46980" b="28549"/>
          <a:stretch/>
        </p:blipFill>
        <p:spPr>
          <a:xfrm>
            <a:off x="8027617" y="3260306"/>
            <a:ext cx="109621" cy="87471"/>
          </a:xfrm>
          <a:custGeom>
            <a:avLst/>
            <a:gdLst>
              <a:gd name="connsiteX0" fmla="*/ 109621 w 109621"/>
              <a:gd name="connsiteY0" fmla="*/ 0 h 87471"/>
              <a:gd name="connsiteX1" fmla="*/ 109621 w 109621"/>
              <a:gd name="connsiteY1" fmla="*/ 87471 h 87471"/>
              <a:gd name="connsiteX2" fmla="*/ 0 w 109621"/>
              <a:gd name="connsiteY2" fmla="*/ 87471 h 87471"/>
              <a:gd name="connsiteX3" fmla="*/ 109621 w 109621"/>
              <a:gd name="connsiteY3" fmla="*/ 0 h 8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21" h="87471">
                <a:moveTo>
                  <a:pt x="109621" y="0"/>
                </a:moveTo>
                <a:lnTo>
                  <a:pt x="109621" y="87471"/>
                </a:lnTo>
                <a:lnTo>
                  <a:pt x="0" y="87471"/>
                </a:lnTo>
                <a:lnTo>
                  <a:pt x="10962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CA6B572-50FB-75BB-1CE7-7FB8A4A25EFF}"/>
              </a:ext>
            </a:extLst>
          </p:cNvPr>
          <p:cNvSpPr txBox="1"/>
          <p:nvPr/>
        </p:nvSpPr>
        <p:spPr>
          <a:xfrm>
            <a:off x="6722869" y="4491437"/>
            <a:ext cx="1015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W-MSA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D3990F8-820D-624D-15CA-3AD842B7F750}"/>
              </a:ext>
            </a:extLst>
          </p:cNvPr>
          <p:cNvSpPr txBox="1"/>
          <p:nvPr/>
        </p:nvSpPr>
        <p:spPr>
          <a:xfrm>
            <a:off x="9705085" y="4483626"/>
            <a:ext cx="1015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MSA</a:t>
            </a:r>
            <a:endParaRPr lang="en-US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E13EE28-0312-88EA-D4D6-4AA2DA6C9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776" y="2070068"/>
            <a:ext cx="510584" cy="533446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A622C90-F081-602E-A21E-3ECE532B3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5606" y="1366599"/>
            <a:ext cx="1259086" cy="242289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C944042-859B-1A47-BD30-32A7E4124F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43" r="9100"/>
          <a:stretch/>
        </p:blipFill>
        <p:spPr>
          <a:xfrm>
            <a:off x="9756600" y="1357716"/>
            <a:ext cx="1891939" cy="219919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830E218-7354-D1D7-3BA4-E91E4C327B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0476" y="2018388"/>
            <a:ext cx="533446" cy="548688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6C31CD7E-7FD3-4B91-C7A9-4FEAF1B16CD6}"/>
              </a:ext>
            </a:extLst>
          </p:cNvPr>
          <p:cNvSpPr/>
          <p:nvPr/>
        </p:nvSpPr>
        <p:spPr>
          <a:xfrm>
            <a:off x="247942" y="918251"/>
            <a:ext cx="5492419" cy="3367423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9F10E48-56DF-6BB7-4B17-30D36FBA9E77}"/>
              </a:ext>
            </a:extLst>
          </p:cNvPr>
          <p:cNvSpPr/>
          <p:nvPr/>
        </p:nvSpPr>
        <p:spPr>
          <a:xfrm>
            <a:off x="6048866" y="916127"/>
            <a:ext cx="5806919" cy="3936831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A1AD3B7-DD43-AFCD-26F8-BCDF4BB856B4}"/>
              </a:ext>
            </a:extLst>
          </p:cNvPr>
          <p:cNvSpPr/>
          <p:nvPr/>
        </p:nvSpPr>
        <p:spPr>
          <a:xfrm>
            <a:off x="6048866" y="5024976"/>
            <a:ext cx="5806919" cy="1213724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6363E8D-E18D-B368-E9FF-443B045E3744}"/>
              </a:ext>
            </a:extLst>
          </p:cNvPr>
          <p:cNvSpPr/>
          <p:nvPr/>
        </p:nvSpPr>
        <p:spPr>
          <a:xfrm>
            <a:off x="1727200" y="4339551"/>
            <a:ext cx="3998721" cy="1991069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EFB77A7-DBE5-3A08-B08F-B5FFDF60F0AE}"/>
              </a:ext>
            </a:extLst>
          </p:cNvPr>
          <p:cNvCxnSpPr>
            <a:cxnSpLocks/>
          </p:cNvCxnSpPr>
          <p:nvPr/>
        </p:nvCxnSpPr>
        <p:spPr>
          <a:xfrm>
            <a:off x="8665645" y="916127"/>
            <a:ext cx="0" cy="3936831"/>
          </a:xfrm>
          <a:prstGeom prst="line">
            <a:avLst/>
          </a:prstGeom>
          <a:ln w="19050" cap="flat" cmpd="sng" algn="ctr">
            <a:solidFill>
              <a:srgbClr val="CBCBC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32D8DCB-A662-2155-C3BC-C6D5BDDDB117}"/>
              </a:ext>
            </a:extLst>
          </p:cNvPr>
          <p:cNvSpPr/>
          <p:nvPr/>
        </p:nvSpPr>
        <p:spPr>
          <a:xfrm>
            <a:off x="4451927" y="5760696"/>
            <a:ext cx="1206669" cy="190413"/>
          </a:xfrm>
          <a:prstGeom prst="rightArrow">
            <a:avLst/>
          </a:prstGeom>
          <a:solidFill>
            <a:srgbClr val="FF9966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88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79A343-3DE5-6269-C248-0571A28535FA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16/40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9577002-8963-AD0A-E91A-23412B2E5087}"/>
              </a:ext>
            </a:extLst>
          </p:cNvPr>
          <p:cNvSpPr/>
          <p:nvPr/>
        </p:nvSpPr>
        <p:spPr>
          <a:xfrm>
            <a:off x="1" y="-9236"/>
            <a:ext cx="12191999" cy="796383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BB0C297-EB00-5817-CE40-C2CD21145FB0}"/>
              </a:ext>
            </a:extLst>
          </p:cNvPr>
          <p:cNvSpPr/>
          <p:nvPr/>
        </p:nvSpPr>
        <p:spPr>
          <a:xfrm>
            <a:off x="-1" y="-18472"/>
            <a:ext cx="10980554" cy="796383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Image Processing Lab · GitHub">
            <a:extLst>
              <a:ext uri="{FF2B5EF4-FFF2-40B4-BE49-F238E27FC236}">
                <a16:creationId xmlns:a16="http://schemas.microsoft.com/office/drawing/2014/main" id="{72355038-1918-671D-0964-43BBEDB0F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8BA88A1D-1860-0BA6-7064-713E6C1BE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388AE46-2E54-96A3-8112-A55E42C902FF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643356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2C6A34F-2BB2-E05F-3A8D-655B2AC31E79}"/>
              </a:ext>
            </a:extLst>
          </p:cNvPr>
          <p:cNvSpPr txBox="1"/>
          <p:nvPr/>
        </p:nvSpPr>
        <p:spPr>
          <a:xfrm>
            <a:off x="494534" y="-36525"/>
            <a:ext cx="98115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873E583-FAB1-C673-8682-CB0CF48AC7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1508" y="928399"/>
            <a:ext cx="9684676" cy="4304960"/>
          </a:xfrm>
          <a:custGeom>
            <a:avLst/>
            <a:gdLst>
              <a:gd name="connsiteX0" fmla="*/ 1943866 w 8589818"/>
              <a:gd name="connsiteY0" fmla="*/ 1909142 h 3818282"/>
              <a:gd name="connsiteX1" fmla="*/ 1943866 w 8589818"/>
              <a:gd name="connsiteY1" fmla="*/ 3652506 h 3818282"/>
              <a:gd name="connsiteX2" fmla="*/ 6903793 w 8589818"/>
              <a:gd name="connsiteY2" fmla="*/ 3652506 h 3818282"/>
              <a:gd name="connsiteX3" fmla="*/ 6903793 w 8589818"/>
              <a:gd name="connsiteY3" fmla="*/ 2296888 h 3818282"/>
              <a:gd name="connsiteX4" fmla="*/ 6446016 w 8589818"/>
              <a:gd name="connsiteY4" fmla="*/ 2296888 h 3818282"/>
              <a:gd name="connsiteX5" fmla="*/ 6446016 w 8589818"/>
              <a:gd name="connsiteY5" fmla="*/ 1959941 h 3818282"/>
              <a:gd name="connsiteX6" fmla="*/ 6173643 w 8589818"/>
              <a:gd name="connsiteY6" fmla="*/ 1959941 h 3818282"/>
              <a:gd name="connsiteX7" fmla="*/ 6173643 w 8589818"/>
              <a:gd name="connsiteY7" fmla="*/ 1909142 h 3818282"/>
              <a:gd name="connsiteX8" fmla="*/ 0 w 8589818"/>
              <a:gd name="connsiteY8" fmla="*/ 0 h 3818282"/>
              <a:gd name="connsiteX9" fmla="*/ 8589818 w 8589818"/>
              <a:gd name="connsiteY9" fmla="*/ 0 h 3818282"/>
              <a:gd name="connsiteX10" fmla="*/ 8589818 w 8589818"/>
              <a:gd name="connsiteY10" fmla="*/ 3818282 h 3818282"/>
              <a:gd name="connsiteX11" fmla="*/ 0 w 8589818"/>
              <a:gd name="connsiteY11" fmla="*/ 3818282 h 381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89818" h="3818282">
                <a:moveTo>
                  <a:pt x="1943866" y="1909142"/>
                </a:moveTo>
                <a:lnTo>
                  <a:pt x="1943866" y="3652506"/>
                </a:lnTo>
                <a:lnTo>
                  <a:pt x="6903793" y="3652506"/>
                </a:lnTo>
                <a:lnTo>
                  <a:pt x="6903793" y="2296888"/>
                </a:lnTo>
                <a:lnTo>
                  <a:pt x="6446016" y="2296888"/>
                </a:lnTo>
                <a:lnTo>
                  <a:pt x="6446016" y="1959941"/>
                </a:lnTo>
                <a:lnTo>
                  <a:pt x="6173643" y="1959941"/>
                </a:lnTo>
                <a:lnTo>
                  <a:pt x="6173643" y="1909142"/>
                </a:lnTo>
                <a:close/>
                <a:moveTo>
                  <a:pt x="0" y="0"/>
                </a:moveTo>
                <a:lnTo>
                  <a:pt x="8589818" y="0"/>
                </a:lnTo>
                <a:lnTo>
                  <a:pt x="8589818" y="3818282"/>
                </a:lnTo>
                <a:lnTo>
                  <a:pt x="0" y="3818282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56906C-4A80-FADE-6C19-1A32A06084DB}"/>
              </a:ext>
            </a:extLst>
          </p:cNvPr>
          <p:cNvSpPr/>
          <p:nvPr/>
        </p:nvSpPr>
        <p:spPr>
          <a:xfrm>
            <a:off x="7534275" y="1275130"/>
            <a:ext cx="3176503" cy="2411045"/>
          </a:xfrm>
          <a:prstGeom prst="rect">
            <a:avLst/>
          </a:prstGeom>
          <a:noFill/>
          <a:ln w="38100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624FD1-F5CC-7ACA-F240-4F60C2DA5FEC}"/>
                  </a:ext>
                </a:extLst>
              </p:cNvPr>
              <p:cNvSpPr txBox="1"/>
              <p:nvPr/>
            </p:nvSpPr>
            <p:spPr>
              <a:xfrm>
                <a:off x="10101033" y="3116588"/>
                <a:ext cx="47852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0" smtClean="0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b>
                          <m:r>
                            <a:rPr lang="en-US" sz="1200" b="1" i="0" smtClean="0">
                              <a:latin typeface="Cambria Math" panose="02040503050406030204" pitchFamily="18" charset="0"/>
                            </a:rPr>
                            <m:t>𝐨𝐮𝐭</m:t>
                          </m:r>
                        </m:sub>
                      </m:sSub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624FD1-F5CC-7ACA-F240-4F60C2DA5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1033" y="3116588"/>
                <a:ext cx="478529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3B4B37-47EB-2512-B3FC-EA0200B9A253}"/>
                  </a:ext>
                </a:extLst>
              </p:cNvPr>
              <p:cNvSpPr txBox="1"/>
              <p:nvPr/>
            </p:nvSpPr>
            <p:spPr>
              <a:xfrm>
                <a:off x="9356768" y="3716436"/>
                <a:ext cx="494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0" smtClean="0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lang="en-US" sz="1200" b="1" i="0" smtClean="0">
                              <a:latin typeface="Cambria Math" panose="02040503050406030204" pitchFamily="18" charset="0"/>
                            </a:rPr>
                            <m:t>𝐨𝐮𝐭</m:t>
                          </m:r>
                        </m:sub>
                      </m:sSub>
                    </m:oMath>
                  </m:oMathPara>
                </a14:m>
                <a:endParaRPr lang="en-US" sz="12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3B4B37-47EB-2512-B3FC-EA0200B9A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768" y="3716436"/>
                <a:ext cx="494045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A58629A-3AAD-514E-7A31-2D96D97C5AC7}"/>
              </a:ext>
            </a:extLst>
          </p:cNvPr>
          <p:cNvSpPr/>
          <p:nvPr/>
        </p:nvSpPr>
        <p:spPr>
          <a:xfrm>
            <a:off x="2649692" y="3267076"/>
            <a:ext cx="4636067" cy="2982362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BA0409B-7E39-B6D8-CF4B-4B7AE9CACF22}"/>
              </a:ext>
            </a:extLst>
          </p:cNvPr>
          <p:cNvSpPr/>
          <p:nvPr/>
        </p:nvSpPr>
        <p:spPr>
          <a:xfrm>
            <a:off x="3543737" y="3116588"/>
            <a:ext cx="2847975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Formula: (3-3)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FAB0C-890B-B1A1-E578-4D7E3F3B873D}"/>
                  </a:ext>
                </a:extLst>
              </p:cNvPr>
              <p:cNvSpPr txBox="1"/>
              <p:nvPr/>
            </p:nvSpPr>
            <p:spPr>
              <a:xfrm>
                <a:off x="3956092" y="3553886"/>
                <a:ext cx="1985159" cy="7201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grow m:val="on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89FAB0C-890B-B1A1-E578-4D7E3F3B8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092" y="3553886"/>
                <a:ext cx="1985159" cy="7201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FA5EC746-1E6B-8BA7-CCC1-9B456A48B9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692" y="5151231"/>
            <a:ext cx="4313959" cy="703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353121-DE1A-7800-1820-74D9D40BAC23}"/>
                  </a:ext>
                </a:extLst>
              </p:cNvPr>
              <p:cNvSpPr txBox="1"/>
              <p:nvPr/>
            </p:nvSpPr>
            <p:spPr>
              <a:xfrm>
                <a:off x="4176120" y="4352856"/>
                <a:ext cx="15451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∈{1, 2, …,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A353121-DE1A-7800-1820-74D9D40BA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120" y="4352856"/>
                <a:ext cx="1545103" cy="276999"/>
              </a:xfrm>
              <a:prstGeom prst="rect">
                <a:avLst/>
              </a:prstGeom>
              <a:blipFill>
                <a:blip r:embed="rId11"/>
                <a:stretch>
                  <a:fillRect l="-1969" t="-2222" r="-511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FD4798-D383-6CAB-D837-228DE4CC41B2}"/>
              </a:ext>
            </a:extLst>
          </p:cNvPr>
          <p:cNvCxnSpPr>
            <a:cxnSpLocks/>
          </p:cNvCxnSpPr>
          <p:nvPr/>
        </p:nvCxnSpPr>
        <p:spPr>
          <a:xfrm flipH="1">
            <a:off x="2636866" y="4948757"/>
            <a:ext cx="4636067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E552181-9563-A6B5-40FA-E28AC0231DE6}"/>
              </a:ext>
            </a:extLst>
          </p:cNvPr>
          <p:cNvSpPr txBox="1"/>
          <p:nvPr/>
        </p:nvSpPr>
        <p:spPr>
          <a:xfrm>
            <a:off x="2326600" y="4719676"/>
            <a:ext cx="544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L. Xu, et al.,” Multi-class token transformer for weakly supervised semantic segmentation”, CVPR, 2022.</a:t>
            </a:r>
          </a:p>
          <a:p>
            <a:pPr algn="ctr"/>
            <a:endParaRPr lang="en-US" sz="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56AED88-96BB-0F15-4587-AD8A6E97A8A3}"/>
              </a:ext>
            </a:extLst>
          </p:cNvPr>
          <p:cNvSpPr txBox="1"/>
          <p:nvPr/>
        </p:nvSpPr>
        <p:spPr>
          <a:xfrm>
            <a:off x="2517828" y="5938517"/>
            <a:ext cx="4861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Q. Chen, et al.,” Self-supervised image-specific prototype exploration for weakly supervised </a:t>
            </a:r>
          </a:p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segmentation”, CVPR, 2022.</a:t>
            </a:r>
          </a:p>
        </p:txBody>
      </p:sp>
    </p:spTree>
    <p:extLst>
      <p:ext uri="{BB962C8B-B14F-4D97-AF65-F5344CB8AC3E}">
        <p14:creationId xmlns:p14="http://schemas.microsoft.com/office/powerpoint/2010/main" val="28367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722371-D3BA-B5FD-8C8E-1C0420A698A4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23/40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F5348E4-43DB-B70C-8E38-23B8DE11FA8E}"/>
              </a:ext>
            </a:extLst>
          </p:cNvPr>
          <p:cNvSpPr/>
          <p:nvPr/>
        </p:nvSpPr>
        <p:spPr>
          <a:xfrm>
            <a:off x="1" y="-9236"/>
            <a:ext cx="12191999" cy="796383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61C6DB4-DFAE-3AD4-9BD6-D3388E0B4EA1}"/>
              </a:ext>
            </a:extLst>
          </p:cNvPr>
          <p:cNvSpPr/>
          <p:nvPr/>
        </p:nvSpPr>
        <p:spPr>
          <a:xfrm>
            <a:off x="-1" y="-18472"/>
            <a:ext cx="10980554" cy="796383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Image Processing Lab · GitHub">
            <a:extLst>
              <a:ext uri="{FF2B5EF4-FFF2-40B4-BE49-F238E27FC236}">
                <a16:creationId xmlns:a16="http://schemas.microsoft.com/office/drawing/2014/main" id="{19E59904-71E1-ADBF-6FEA-5AA1FFEF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1BB60139-B86D-9DA6-F339-13D4A82DB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8B877-3AEB-E80C-8DDD-30402E166290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643356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15D879-EDBA-FA25-0B54-70C82A033C2B}"/>
              </a:ext>
            </a:extLst>
          </p:cNvPr>
          <p:cNvSpPr txBox="1"/>
          <p:nvPr/>
        </p:nvSpPr>
        <p:spPr>
          <a:xfrm>
            <a:off x="494534" y="-36525"/>
            <a:ext cx="98115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4569CE-EDF6-F056-AD7E-7ED1C2ABC939}"/>
              </a:ext>
            </a:extLst>
          </p:cNvPr>
          <p:cNvSpPr/>
          <p:nvPr/>
        </p:nvSpPr>
        <p:spPr>
          <a:xfrm>
            <a:off x="1330036" y="3251202"/>
            <a:ext cx="489528" cy="348206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2FDB7B-A973-CD8F-1B3C-72B03418DF24}"/>
              </a:ext>
            </a:extLst>
          </p:cNvPr>
          <p:cNvSpPr/>
          <p:nvPr/>
        </p:nvSpPr>
        <p:spPr>
          <a:xfrm>
            <a:off x="3848013" y="3268823"/>
            <a:ext cx="489528" cy="348206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CC9BD0-4D2F-AD5B-B0C8-C2ACB53F3BD2}"/>
              </a:ext>
            </a:extLst>
          </p:cNvPr>
          <p:cNvSpPr/>
          <p:nvPr/>
        </p:nvSpPr>
        <p:spPr>
          <a:xfrm>
            <a:off x="6003752" y="5970805"/>
            <a:ext cx="489528" cy="348206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E50FCF-1F05-F685-0CFA-265273852C73}"/>
              </a:ext>
            </a:extLst>
          </p:cNvPr>
          <p:cNvSpPr/>
          <p:nvPr/>
        </p:nvSpPr>
        <p:spPr>
          <a:xfrm>
            <a:off x="9019425" y="5950653"/>
            <a:ext cx="489528" cy="348206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79EAE-06A4-A868-43D0-9B84DAA7576E}"/>
              </a:ext>
            </a:extLst>
          </p:cNvPr>
          <p:cNvSpPr txBox="1"/>
          <p:nvPr/>
        </p:nvSpPr>
        <p:spPr>
          <a:xfrm>
            <a:off x="366280" y="4806355"/>
            <a:ext cx="4105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HFF_3 and HFF_5 based on:</a:t>
            </a:r>
          </a:p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T. Chen and L. Mo,” Swin-fusion: </a:t>
            </a:r>
            <a:r>
              <a:rPr lang="en-US" sz="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swin</a:t>
            </a:r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-transformer with feature fusion for human action recognition”, Springer Neural Processing Letters, 2023.</a:t>
            </a:r>
          </a:p>
        </p:txBody>
      </p:sp>
    </p:spTree>
    <p:extLst>
      <p:ext uri="{BB962C8B-B14F-4D97-AF65-F5344CB8AC3E}">
        <p14:creationId xmlns:p14="http://schemas.microsoft.com/office/powerpoint/2010/main" val="338147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C8B1B4-F6FF-A813-0D05-3EE09E6D1C04}"/>
              </a:ext>
            </a:extLst>
          </p:cNvPr>
          <p:cNvSpPr/>
          <p:nvPr/>
        </p:nvSpPr>
        <p:spPr>
          <a:xfrm flipH="1">
            <a:off x="609600" y="499457"/>
            <a:ext cx="10972800" cy="5536485"/>
          </a:xfrm>
          <a:custGeom>
            <a:avLst/>
            <a:gdLst>
              <a:gd name="connsiteX0" fmla="*/ 5486400 w 10972800"/>
              <a:gd name="connsiteY0" fmla="*/ 3079334 h 5536485"/>
              <a:gd name="connsiteX1" fmla="*/ 5448948 w 10972800"/>
              <a:gd name="connsiteY1" fmla="*/ 3326140 h 5536485"/>
              <a:gd name="connsiteX2" fmla="*/ 2752434 w 10972800"/>
              <a:gd name="connsiteY2" fmla="*/ 5536485 h 5536485"/>
              <a:gd name="connsiteX3" fmla="*/ 5486400 w 10972800"/>
              <a:gd name="connsiteY3" fmla="*/ 5536485 h 5536485"/>
              <a:gd name="connsiteX4" fmla="*/ 8220366 w 10972800"/>
              <a:gd name="connsiteY4" fmla="*/ 5536485 h 5536485"/>
              <a:gd name="connsiteX5" fmla="*/ 5523852 w 10972800"/>
              <a:gd name="connsiteY5" fmla="*/ 3326140 h 5536485"/>
              <a:gd name="connsiteX6" fmla="*/ 8220366 w 10972800"/>
              <a:gd name="connsiteY6" fmla="*/ 0 h 5536485"/>
              <a:gd name="connsiteX7" fmla="*/ 5486400 w 10972800"/>
              <a:gd name="connsiteY7" fmla="*/ 0 h 5536485"/>
              <a:gd name="connsiteX8" fmla="*/ 2752434 w 10972800"/>
              <a:gd name="connsiteY8" fmla="*/ 0 h 5536485"/>
              <a:gd name="connsiteX9" fmla="*/ 0 w 10972800"/>
              <a:gd name="connsiteY9" fmla="*/ 2768242 h 5536485"/>
              <a:gd name="connsiteX10" fmla="*/ 2752434 w 10972800"/>
              <a:gd name="connsiteY10" fmla="*/ 5536484 h 5536485"/>
              <a:gd name="connsiteX11" fmla="*/ 5448948 w 10972800"/>
              <a:gd name="connsiteY11" fmla="*/ 3326139 h 5536485"/>
              <a:gd name="connsiteX12" fmla="*/ 5486400 w 10972800"/>
              <a:gd name="connsiteY12" fmla="*/ 3079333 h 5536485"/>
              <a:gd name="connsiteX13" fmla="*/ 5523852 w 10972800"/>
              <a:gd name="connsiteY13" fmla="*/ 3326139 h 5536485"/>
              <a:gd name="connsiteX14" fmla="*/ 8220366 w 10972800"/>
              <a:gd name="connsiteY14" fmla="*/ 5536484 h 5536485"/>
              <a:gd name="connsiteX15" fmla="*/ 10972800 w 10972800"/>
              <a:gd name="connsiteY15" fmla="*/ 2768242 h 5536485"/>
              <a:gd name="connsiteX16" fmla="*/ 8220366 w 10972800"/>
              <a:gd name="connsiteY16" fmla="*/ 0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72800" h="5536485">
                <a:moveTo>
                  <a:pt x="5486400" y="3079334"/>
                </a:moveTo>
                <a:lnTo>
                  <a:pt x="5448948" y="3326140"/>
                </a:lnTo>
                <a:cubicBezTo>
                  <a:pt x="5192294" y="4587582"/>
                  <a:pt x="4082545" y="5536485"/>
                  <a:pt x="2752434" y="5536485"/>
                </a:cubicBezTo>
                <a:lnTo>
                  <a:pt x="5486400" y="5536485"/>
                </a:lnTo>
                <a:lnTo>
                  <a:pt x="8220366" y="5536485"/>
                </a:lnTo>
                <a:cubicBezTo>
                  <a:pt x="6890255" y="5536485"/>
                  <a:pt x="5780506" y="4587582"/>
                  <a:pt x="5523852" y="3326140"/>
                </a:cubicBezTo>
                <a:close/>
                <a:moveTo>
                  <a:pt x="8220366" y="0"/>
                </a:moveTo>
                <a:lnTo>
                  <a:pt x="5486400" y="0"/>
                </a:lnTo>
                <a:lnTo>
                  <a:pt x="2752434" y="0"/>
                </a:lnTo>
                <a:cubicBezTo>
                  <a:pt x="1232307" y="0"/>
                  <a:pt x="0" y="1239384"/>
                  <a:pt x="0" y="2768242"/>
                </a:cubicBezTo>
                <a:cubicBezTo>
                  <a:pt x="0" y="4297100"/>
                  <a:pt x="1232307" y="5536484"/>
                  <a:pt x="2752434" y="5536484"/>
                </a:cubicBezTo>
                <a:cubicBezTo>
                  <a:pt x="4082545" y="5536484"/>
                  <a:pt x="5192294" y="4587581"/>
                  <a:pt x="5448948" y="3326139"/>
                </a:cubicBezTo>
                <a:lnTo>
                  <a:pt x="5486400" y="3079333"/>
                </a:lnTo>
                <a:lnTo>
                  <a:pt x="5523852" y="3326139"/>
                </a:lnTo>
                <a:cubicBezTo>
                  <a:pt x="5780506" y="4587581"/>
                  <a:pt x="6890255" y="5536484"/>
                  <a:pt x="8220366" y="5536484"/>
                </a:cubicBezTo>
                <a:cubicBezTo>
                  <a:pt x="9740493" y="5536484"/>
                  <a:pt x="10972800" y="4297100"/>
                  <a:pt x="10972800" y="2768242"/>
                </a:cubicBezTo>
                <a:cubicBezTo>
                  <a:pt x="10972800" y="1239384"/>
                  <a:pt x="9740493" y="0"/>
                  <a:pt x="8220366" y="0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668E3-4E43-72D8-976F-8EB6004E8A5B}"/>
              </a:ext>
            </a:extLst>
          </p:cNvPr>
          <p:cNvSpPr txBox="1"/>
          <p:nvPr/>
        </p:nvSpPr>
        <p:spPr>
          <a:xfrm>
            <a:off x="4735945" y="2823974"/>
            <a:ext cx="45477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Experimental Results</a:t>
            </a:r>
          </a:p>
          <a:p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33B8A6-6C73-24BC-7F53-9ACEB7D5ADA2}"/>
              </a:ext>
            </a:extLst>
          </p:cNvPr>
          <p:cNvCxnSpPr>
            <a:cxnSpLocks/>
          </p:cNvCxnSpPr>
          <p:nvPr/>
        </p:nvCxnSpPr>
        <p:spPr>
          <a:xfrm>
            <a:off x="4566227" y="2552233"/>
            <a:ext cx="0" cy="125136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A2FA0A-C01C-8289-BA61-87EC96BA114C}"/>
              </a:ext>
            </a:extLst>
          </p:cNvPr>
          <p:cNvCxnSpPr>
            <a:cxnSpLocks/>
          </p:cNvCxnSpPr>
          <p:nvPr/>
        </p:nvCxnSpPr>
        <p:spPr>
          <a:xfrm flipH="1">
            <a:off x="0" y="6425564"/>
            <a:ext cx="121920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743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59EA481-35D0-247F-F28C-B6F2829989D1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2C8C6F-8663-BCD5-0A33-9D2AD2F46102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C46D3F2-F0E6-E246-21F4-E2A01FA4389E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03942D42-92E0-7CF3-1800-25241333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EBA0E62A-3901-87F4-07B8-F38A41B6F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84EA93-6BC8-53DB-BD2C-149A83DA8DA2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B1EB736-176A-6672-06C5-FA3230AFB62C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D1BED2D-32A9-EA09-AF9B-152D3A6020D9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D75C990D-DC77-7E44-81F7-5CE463C3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CB17E93A-89C0-C972-1054-E9E88C16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716830F-0A99-3885-A828-53F4E8E24EDA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08200CF-FF34-7A69-B92C-A22E641906F4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Datasets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16E492-2E98-FE31-24CE-51866D6714E7}"/>
              </a:ext>
            </a:extLst>
          </p:cNvPr>
          <p:cNvSpPr/>
          <p:nvPr/>
        </p:nvSpPr>
        <p:spPr>
          <a:xfrm>
            <a:off x="241013" y="2381023"/>
            <a:ext cx="5118724" cy="261815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DA123-CCB7-6AAF-54E7-A0FAE06F0D79}"/>
              </a:ext>
            </a:extLst>
          </p:cNvPr>
          <p:cNvSpPr txBox="1"/>
          <p:nvPr/>
        </p:nvSpPr>
        <p:spPr>
          <a:xfrm>
            <a:off x="274552" y="2670531"/>
            <a:ext cx="5085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Benchmark for weakly supervised semantic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Used to fine-tune backbone model and semantic segmentation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Contains:</a:t>
            </a:r>
          </a:p>
          <a:p>
            <a:pPr lvl="1"/>
            <a:r>
              <a:rPr lang="en-US" sz="1400" dirty="0">
                <a:solidFill>
                  <a:srgbClr val="2E96C0"/>
                </a:solidFill>
              </a:rPr>
              <a:t>Images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4,369</a:t>
            </a:r>
          </a:p>
          <a:p>
            <a:pPr lvl="2"/>
            <a:r>
              <a:rPr lang="en-US" sz="1400" dirty="0">
                <a:solidFill>
                  <a:srgbClr val="2E96C0"/>
                </a:solidFill>
              </a:rPr>
              <a:t>Train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1,464</a:t>
            </a:r>
          </a:p>
          <a:p>
            <a:pPr lvl="2"/>
            <a:r>
              <a:rPr lang="en-US" sz="1400" dirty="0">
                <a:solidFill>
                  <a:srgbClr val="2E96C0"/>
                </a:solidFill>
              </a:rPr>
              <a:t>Validation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1,449</a:t>
            </a:r>
          </a:p>
          <a:p>
            <a:pPr lvl="2"/>
            <a:r>
              <a:rPr lang="en-US" sz="1400" dirty="0">
                <a:solidFill>
                  <a:srgbClr val="2E96C0"/>
                </a:solidFill>
              </a:rPr>
              <a:t>Test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1,456</a:t>
            </a:r>
          </a:p>
          <a:p>
            <a:pPr lvl="2"/>
            <a:r>
              <a:rPr lang="en-US" sz="1400" dirty="0">
                <a:solidFill>
                  <a:srgbClr val="2E96C0"/>
                </a:solidFill>
              </a:rPr>
              <a:t>Additional train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10,582</a:t>
            </a:r>
          </a:p>
          <a:p>
            <a:pPr lvl="1"/>
            <a:r>
              <a:rPr lang="en-US" sz="1400" dirty="0">
                <a:solidFill>
                  <a:srgbClr val="2E96C0"/>
                </a:solidFill>
              </a:rPr>
              <a:t>Class categories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20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4F70816-FB16-2F1A-38AD-ECC1E10D216B}"/>
              </a:ext>
            </a:extLst>
          </p:cNvPr>
          <p:cNvSpPr/>
          <p:nvPr/>
        </p:nvSpPr>
        <p:spPr>
          <a:xfrm>
            <a:off x="1310468" y="2194283"/>
            <a:ext cx="2847975" cy="369384"/>
          </a:xfrm>
          <a:prstGeom prst="hexagon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PASCAL VOC 2012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3FF31DE-CC24-9B45-BB9E-AE01C8C69D28}"/>
              </a:ext>
            </a:extLst>
          </p:cNvPr>
          <p:cNvCxnSpPr>
            <a:cxnSpLocks/>
          </p:cNvCxnSpPr>
          <p:nvPr/>
        </p:nvCxnSpPr>
        <p:spPr>
          <a:xfrm>
            <a:off x="233847" y="3270593"/>
            <a:ext cx="5118725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AD59D85-6744-8A5D-68B4-3A921C18BEDE}"/>
              </a:ext>
            </a:extLst>
          </p:cNvPr>
          <p:cNvSpPr txBox="1"/>
          <p:nvPr/>
        </p:nvSpPr>
        <p:spPr>
          <a:xfrm>
            <a:off x="5490276" y="5697097"/>
            <a:ext cx="6498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M. Everingham, et al.,” The pascal visual object classes (</a:t>
            </a:r>
            <a:r>
              <a:rPr lang="en-US" sz="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voc</a:t>
            </a:r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challenge”, Springer International journal of computer vision, 2010.</a:t>
            </a:r>
          </a:p>
        </p:txBody>
      </p:sp>
    </p:spTree>
    <p:extLst>
      <p:ext uri="{BB962C8B-B14F-4D97-AF65-F5344CB8AC3E}">
        <p14:creationId xmlns:p14="http://schemas.microsoft.com/office/powerpoint/2010/main" val="2677397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C3269CB1-D7EA-EB73-A516-E044EF56A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848" y="4926451"/>
            <a:ext cx="1810283" cy="64557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F6B3B0-7FAB-67F7-66D9-8545A92E1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058" y="4071105"/>
            <a:ext cx="2084546" cy="5668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C3E6AB5-29E8-E7D4-9107-8463F46FD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522" y="1436630"/>
            <a:ext cx="1887413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A2C41DE-4D44-C286-FD05-856EEC5A7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87" y="1436630"/>
            <a:ext cx="1507068" cy="457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D63E8A-D3C3-F8B4-8775-86042AD90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034" y="2097538"/>
            <a:ext cx="1918138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98EFE0D-85A5-8E85-BEB4-7D7033E91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593" y="2580344"/>
            <a:ext cx="1303020" cy="54864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E86BAF-147A-0279-4B4D-B854E0990A07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FF3602-D3C0-3C6D-D71B-990189E673E1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26/40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1D02856-78C3-1E60-6215-92D337F9A279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B21CB798-A7AB-B28C-30B0-6D2CECFC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62767DC6-9F99-5D27-9F6E-E7F5AB405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BD93B8-0937-3514-106B-586B27F6FC3A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0FDF2E2-40D4-9A6F-67AE-73284BB9A1D7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412F28A-F445-0331-95B6-06DB11BBCFDF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8D2C944A-B3CE-3F58-AE86-7121DDF0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B30D8A6E-9C07-67A3-2EA9-8ADEE294C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2AC6AD-88EC-9DBF-0F7B-F4EB0BECA2F5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C786AD8-18B0-E000-F3AB-2502E62F12B2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Evaluation Metrics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A2CCF4-73D2-744B-E1B4-6A36ADC7F782}"/>
              </a:ext>
            </a:extLst>
          </p:cNvPr>
          <p:cNvSpPr/>
          <p:nvPr/>
        </p:nvSpPr>
        <p:spPr>
          <a:xfrm>
            <a:off x="2218179" y="1126356"/>
            <a:ext cx="8762374" cy="207100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4E6EF-E6AA-31CC-497F-6B3A37241DBC}"/>
              </a:ext>
            </a:extLst>
          </p:cNvPr>
          <p:cNvSpPr/>
          <p:nvPr/>
        </p:nvSpPr>
        <p:spPr>
          <a:xfrm>
            <a:off x="2218179" y="3701721"/>
            <a:ext cx="8762374" cy="207100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C5715-9405-FF66-A072-C144BADA22C4}"/>
              </a:ext>
            </a:extLst>
          </p:cNvPr>
          <p:cNvSpPr/>
          <p:nvPr/>
        </p:nvSpPr>
        <p:spPr>
          <a:xfrm>
            <a:off x="366280" y="1127301"/>
            <a:ext cx="1851899" cy="2071005"/>
          </a:xfrm>
          <a:prstGeom prst="rect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mAP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E9558D-DE5D-8719-71B0-783B319D0718}"/>
              </a:ext>
            </a:extLst>
          </p:cNvPr>
          <p:cNvSpPr/>
          <p:nvPr/>
        </p:nvSpPr>
        <p:spPr>
          <a:xfrm>
            <a:off x="366280" y="3694486"/>
            <a:ext cx="1851899" cy="2071005"/>
          </a:xfrm>
          <a:prstGeom prst="rect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mIoU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7A6CB-B246-E326-50EF-9551A17CEB8B}"/>
              </a:ext>
            </a:extLst>
          </p:cNvPr>
          <p:cNvSpPr txBox="1"/>
          <p:nvPr/>
        </p:nvSpPr>
        <p:spPr>
          <a:xfrm>
            <a:off x="2218179" y="1238528"/>
            <a:ext cx="4007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E96C0"/>
                </a:solidFill>
              </a:rPr>
              <a:t>mean Average Precision</a:t>
            </a:r>
          </a:p>
          <a:p>
            <a:endParaRPr lang="en-US" dirty="0">
              <a:solidFill>
                <a:srgbClr val="2E96C0"/>
              </a:solidFill>
            </a:endParaRPr>
          </a:p>
          <a:p>
            <a:pPr marL="285750" indent="-285750">
              <a:buClr>
                <a:srgbClr val="2E96C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Evaluates the localization accuracy of </a:t>
            </a:r>
          </a:p>
          <a:p>
            <a:pPr indent="285750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classification network.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7C9A13-44ED-3A68-2203-52023851593E}"/>
              </a:ext>
            </a:extLst>
          </p:cNvPr>
          <p:cNvSpPr txBox="1"/>
          <p:nvPr/>
        </p:nvSpPr>
        <p:spPr>
          <a:xfrm>
            <a:off x="2218179" y="3818060"/>
            <a:ext cx="4395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3BDBD"/>
                </a:solidFill>
              </a:rPr>
              <a:t>mean Intersection over Union </a:t>
            </a:r>
          </a:p>
          <a:p>
            <a:endParaRPr lang="en-US" dirty="0">
              <a:solidFill>
                <a:srgbClr val="63BDBD"/>
              </a:solidFill>
            </a:endParaRPr>
          </a:p>
          <a:p>
            <a:pPr marL="342900" indent="-342900">
              <a:buClr>
                <a:srgbClr val="63BDBD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Evaluates the accuracy of the generated </a:t>
            </a:r>
          </a:p>
          <a:p>
            <a:pPr indent="341313">
              <a:buClr>
                <a:srgbClr val="63BDBD"/>
              </a:buCl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class activation maps.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9429D7-B517-A06F-316D-3F8308ED3152}"/>
              </a:ext>
            </a:extLst>
          </p:cNvPr>
          <p:cNvCxnSpPr>
            <a:cxnSpLocks/>
          </p:cNvCxnSpPr>
          <p:nvPr/>
        </p:nvCxnSpPr>
        <p:spPr>
          <a:xfrm flipV="1">
            <a:off x="6497765" y="1126356"/>
            <a:ext cx="13872" cy="2071005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Hexagon 37">
            <a:extLst>
              <a:ext uri="{FF2B5EF4-FFF2-40B4-BE49-F238E27FC236}">
                <a16:creationId xmlns:a16="http://schemas.microsoft.com/office/drawing/2014/main" id="{B6115636-EE26-38AE-1740-6293BEFA06E4}"/>
              </a:ext>
            </a:extLst>
          </p:cNvPr>
          <p:cNvSpPr/>
          <p:nvPr/>
        </p:nvSpPr>
        <p:spPr>
          <a:xfrm>
            <a:off x="7580530" y="932428"/>
            <a:ext cx="2574921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Formula: (4-1)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21150FF-464F-741C-FE77-C2B4FDD063EF}"/>
              </a:ext>
            </a:extLst>
          </p:cNvPr>
          <p:cNvCxnSpPr>
            <a:cxnSpLocks/>
          </p:cNvCxnSpPr>
          <p:nvPr/>
        </p:nvCxnSpPr>
        <p:spPr>
          <a:xfrm flipV="1">
            <a:off x="6476490" y="3701721"/>
            <a:ext cx="13872" cy="2071005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Hexagon 43">
            <a:extLst>
              <a:ext uri="{FF2B5EF4-FFF2-40B4-BE49-F238E27FC236}">
                <a16:creationId xmlns:a16="http://schemas.microsoft.com/office/drawing/2014/main" id="{1AEFB746-A2EC-FD48-9BD9-0768A0F01C12}"/>
              </a:ext>
            </a:extLst>
          </p:cNvPr>
          <p:cNvSpPr/>
          <p:nvPr/>
        </p:nvSpPr>
        <p:spPr>
          <a:xfrm>
            <a:off x="7580530" y="3516084"/>
            <a:ext cx="2574921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Formula: (4-2)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298146-0827-27B7-1331-48FA43C6ED5D}"/>
              </a:ext>
            </a:extLst>
          </p:cNvPr>
          <p:cNvSpPr/>
          <p:nvPr/>
        </p:nvSpPr>
        <p:spPr>
          <a:xfrm>
            <a:off x="8229599" y="2580344"/>
            <a:ext cx="1543532" cy="567446"/>
          </a:xfrm>
          <a:prstGeom prst="rect">
            <a:avLst/>
          </a:prstGeom>
          <a:noFill/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D637C0-17FD-2AAD-3E67-83ACF9B0E412}"/>
              </a:ext>
            </a:extLst>
          </p:cNvPr>
          <p:cNvSpPr/>
          <p:nvPr/>
        </p:nvSpPr>
        <p:spPr>
          <a:xfrm>
            <a:off x="7868866" y="4857647"/>
            <a:ext cx="2084545" cy="721618"/>
          </a:xfrm>
          <a:prstGeom prst="rect">
            <a:avLst/>
          </a:prstGeom>
          <a:noFill/>
          <a:ln w="19050"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9F302706-7C86-0D7A-E913-45D0EB9B09B4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02/40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92AFBA3-3BCD-3D4F-2BEE-3DB7932C2E86}"/>
              </a:ext>
            </a:extLst>
          </p:cNvPr>
          <p:cNvSpPr/>
          <p:nvPr/>
        </p:nvSpPr>
        <p:spPr>
          <a:xfrm>
            <a:off x="0" y="499457"/>
            <a:ext cx="5486400" cy="5536485"/>
          </a:xfrm>
          <a:custGeom>
            <a:avLst/>
            <a:gdLst>
              <a:gd name="connsiteX0" fmla="*/ 0 w 5486400"/>
              <a:gd name="connsiteY0" fmla="*/ 3079334 h 5536485"/>
              <a:gd name="connsiteX1" fmla="*/ 37452 w 5486400"/>
              <a:gd name="connsiteY1" fmla="*/ 3326140 h 5536485"/>
              <a:gd name="connsiteX2" fmla="*/ 2733966 w 5486400"/>
              <a:gd name="connsiteY2" fmla="*/ 5536485 h 5536485"/>
              <a:gd name="connsiteX3" fmla="*/ 0 w 5486400"/>
              <a:gd name="connsiteY3" fmla="*/ 5536485 h 5536485"/>
              <a:gd name="connsiteX4" fmla="*/ 0 w 5486400"/>
              <a:gd name="connsiteY4" fmla="*/ 0 h 5536485"/>
              <a:gd name="connsiteX5" fmla="*/ 2733966 w 5486400"/>
              <a:gd name="connsiteY5" fmla="*/ 0 h 5536485"/>
              <a:gd name="connsiteX6" fmla="*/ 5486400 w 5486400"/>
              <a:gd name="connsiteY6" fmla="*/ 2768242 h 5536485"/>
              <a:gd name="connsiteX7" fmla="*/ 2733966 w 5486400"/>
              <a:gd name="connsiteY7" fmla="*/ 5536484 h 5536485"/>
              <a:gd name="connsiteX8" fmla="*/ 37452 w 5486400"/>
              <a:gd name="connsiteY8" fmla="*/ 3326139 h 5536485"/>
              <a:gd name="connsiteX9" fmla="*/ 0 w 5486400"/>
              <a:gd name="connsiteY9" fmla="*/ 3079333 h 5536485"/>
              <a:gd name="connsiteX10" fmla="*/ 0 w 5486400"/>
              <a:gd name="connsiteY10" fmla="*/ 2457152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86400" h="5536485">
                <a:moveTo>
                  <a:pt x="0" y="3079334"/>
                </a:moveTo>
                <a:lnTo>
                  <a:pt x="37452" y="3326140"/>
                </a:lnTo>
                <a:cubicBezTo>
                  <a:pt x="294106" y="4587582"/>
                  <a:pt x="1403855" y="5536485"/>
                  <a:pt x="2733966" y="5536485"/>
                </a:cubicBezTo>
                <a:lnTo>
                  <a:pt x="0" y="5536485"/>
                </a:lnTo>
                <a:close/>
                <a:moveTo>
                  <a:pt x="0" y="0"/>
                </a:moveTo>
                <a:lnTo>
                  <a:pt x="2733966" y="0"/>
                </a:lnTo>
                <a:cubicBezTo>
                  <a:pt x="4254093" y="0"/>
                  <a:pt x="5486400" y="1239384"/>
                  <a:pt x="5486400" y="2768242"/>
                </a:cubicBezTo>
                <a:cubicBezTo>
                  <a:pt x="5486400" y="4297100"/>
                  <a:pt x="4254093" y="5536484"/>
                  <a:pt x="2733966" y="5536484"/>
                </a:cubicBezTo>
                <a:cubicBezTo>
                  <a:pt x="1403855" y="5536484"/>
                  <a:pt x="294106" y="4587581"/>
                  <a:pt x="37452" y="3326139"/>
                </a:cubicBezTo>
                <a:lnTo>
                  <a:pt x="0" y="3079333"/>
                </a:lnTo>
                <a:lnTo>
                  <a:pt x="0" y="2457152"/>
                </a:ln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607F2F-0C9C-9885-AADA-AD27D3E9C2F9}"/>
              </a:ext>
            </a:extLst>
          </p:cNvPr>
          <p:cNvSpPr txBox="1"/>
          <p:nvPr/>
        </p:nvSpPr>
        <p:spPr>
          <a:xfrm>
            <a:off x="1796473" y="2534576"/>
            <a:ext cx="2516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Table 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of Content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BD3986D-E005-A6A5-12ED-0C740B08DD5D}"/>
              </a:ext>
            </a:extLst>
          </p:cNvPr>
          <p:cNvCxnSpPr>
            <a:cxnSpLocks/>
          </p:cNvCxnSpPr>
          <p:nvPr/>
        </p:nvCxnSpPr>
        <p:spPr>
          <a:xfrm>
            <a:off x="1588655" y="2244411"/>
            <a:ext cx="0" cy="179484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40A0A8A-ACBE-ED56-E8F1-97B8107F4A1A}"/>
              </a:ext>
            </a:extLst>
          </p:cNvPr>
          <p:cNvGrpSpPr/>
          <p:nvPr/>
        </p:nvGrpSpPr>
        <p:grpSpPr>
          <a:xfrm>
            <a:off x="5786232" y="2167982"/>
            <a:ext cx="3609061" cy="535729"/>
            <a:chOff x="7354514" y="1293046"/>
            <a:chExt cx="3609061" cy="53572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B268EBC-0218-B45F-2173-01FB60AEF328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2F2659F-586F-0978-EA28-A41AB51B51CA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25A7C1"/>
            </a:solidFill>
            <a:ln>
              <a:solidFill>
                <a:srgbClr val="25A7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FCFF756-C114-DED0-A9BE-95604E981DBB}"/>
                </a:ext>
              </a:extLst>
            </p:cNvPr>
            <p:cNvSpPr txBox="1"/>
            <p:nvPr/>
          </p:nvSpPr>
          <p:spPr>
            <a:xfrm>
              <a:off x="7758201" y="1344100"/>
              <a:ext cx="30572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Proposed Method</a:t>
              </a:r>
              <a:endParaRPr lang="en-US" dirty="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D5865D7-ACA6-4554-955C-B996AFFD1EC1}"/>
              </a:ext>
            </a:extLst>
          </p:cNvPr>
          <p:cNvGrpSpPr/>
          <p:nvPr/>
        </p:nvGrpSpPr>
        <p:grpSpPr>
          <a:xfrm>
            <a:off x="5256676" y="1208358"/>
            <a:ext cx="3609061" cy="535729"/>
            <a:chOff x="7354514" y="1293046"/>
            <a:chExt cx="3609061" cy="53572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EA27BD2-2ADD-3672-668B-019CF4B38ABB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E8E0253A-BE35-89FA-7727-F60650885833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2E96C0"/>
            </a:solidFill>
            <a:ln>
              <a:solidFill>
                <a:srgbClr val="2E9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02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1C0FD9C-A808-1149-7C87-B85D66FA1BA6}"/>
                </a:ext>
              </a:extLst>
            </p:cNvPr>
            <p:cNvSpPr txBox="1"/>
            <p:nvPr/>
          </p:nvSpPr>
          <p:spPr>
            <a:xfrm>
              <a:off x="7758201" y="1344100"/>
              <a:ext cx="30572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Literature Review</a:t>
              </a:r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B1E01E1-3BAC-5974-AB66-2D582AB162A7}"/>
              </a:ext>
            </a:extLst>
          </p:cNvPr>
          <p:cNvGrpSpPr/>
          <p:nvPr/>
        </p:nvGrpSpPr>
        <p:grpSpPr>
          <a:xfrm>
            <a:off x="4307228" y="291867"/>
            <a:ext cx="3609061" cy="535729"/>
            <a:chOff x="7354514" y="1293046"/>
            <a:chExt cx="3609061" cy="53572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70E5B5-FB50-0B6C-AEC9-9402963A6C27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3491E8-77D2-7EA1-2F1F-3DD6726056AB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1A72A0"/>
            </a:solidFill>
            <a:ln>
              <a:solidFill>
                <a:srgbClr val="1A72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DEB582-7F04-4A90-132A-E2973C77781A}"/>
                </a:ext>
              </a:extLst>
            </p:cNvPr>
            <p:cNvSpPr txBox="1"/>
            <p:nvPr/>
          </p:nvSpPr>
          <p:spPr>
            <a:xfrm>
              <a:off x="7758201" y="1344100"/>
              <a:ext cx="30572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Introduction</a:t>
              </a:r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3D6DB66-C3E4-1229-9DC2-21E2A8A48668}"/>
              </a:ext>
            </a:extLst>
          </p:cNvPr>
          <p:cNvGrpSpPr/>
          <p:nvPr/>
        </p:nvGrpSpPr>
        <p:grpSpPr>
          <a:xfrm>
            <a:off x="6315788" y="2999834"/>
            <a:ext cx="3609061" cy="535729"/>
            <a:chOff x="7354514" y="1293046"/>
            <a:chExt cx="3609061" cy="53572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3F9B8E1-8772-43FC-5405-970783D6DAB6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46A9A7B-98BE-6406-40F5-522B0187452E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63BDBD"/>
            </a:solidFill>
            <a:ln>
              <a:solidFill>
                <a:srgbClr val="63B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5E54C98-2976-025B-DE50-EB1BD9D8EFEC}"/>
                </a:ext>
              </a:extLst>
            </p:cNvPr>
            <p:cNvSpPr txBox="1"/>
            <p:nvPr/>
          </p:nvSpPr>
          <p:spPr>
            <a:xfrm>
              <a:off x="7758201" y="1344100"/>
              <a:ext cx="30572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Experimental Results</a:t>
              </a:r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05D44E4-D126-E98A-7105-239D9E2A1EA2}"/>
              </a:ext>
            </a:extLst>
          </p:cNvPr>
          <p:cNvGrpSpPr/>
          <p:nvPr/>
        </p:nvGrpSpPr>
        <p:grpSpPr>
          <a:xfrm>
            <a:off x="5786232" y="3912019"/>
            <a:ext cx="4138617" cy="803387"/>
            <a:chOff x="7354514" y="1293046"/>
            <a:chExt cx="3609061" cy="80338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FAF92D3-FAA0-EEC1-707E-E1AC0B478356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409AB07-BD73-73C3-7ABF-63D2CD791E41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25A7C1"/>
            </a:solidFill>
            <a:ln>
              <a:solidFill>
                <a:srgbClr val="25A7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C69AF5B-4DDF-68F7-68C8-6A7B21A6AA44}"/>
                </a:ext>
              </a:extLst>
            </p:cNvPr>
            <p:cNvSpPr txBox="1"/>
            <p:nvPr/>
          </p:nvSpPr>
          <p:spPr>
            <a:xfrm>
              <a:off x="7847909" y="1388547"/>
              <a:ext cx="305722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Conclusion &amp; Future Directions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D018E79-3001-5172-AB48-72065BFD9590}"/>
              </a:ext>
            </a:extLst>
          </p:cNvPr>
          <p:cNvGrpSpPr/>
          <p:nvPr/>
        </p:nvGrpSpPr>
        <p:grpSpPr>
          <a:xfrm>
            <a:off x="5256676" y="4846766"/>
            <a:ext cx="3609061" cy="535729"/>
            <a:chOff x="7354514" y="1293046"/>
            <a:chExt cx="3609061" cy="535729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13B5637-E3C0-D05F-829C-D8122F95EC33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8490315-AE71-9EE9-801C-2252AE4B6EAC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2E96C0"/>
            </a:solidFill>
            <a:ln>
              <a:solidFill>
                <a:srgbClr val="2E9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06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41E7E99-B406-2EE2-33FE-678ADF1D22F0}"/>
                </a:ext>
              </a:extLst>
            </p:cNvPr>
            <p:cNvSpPr txBox="1"/>
            <p:nvPr/>
          </p:nvSpPr>
          <p:spPr>
            <a:xfrm>
              <a:off x="7758201" y="1344100"/>
              <a:ext cx="30572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References</a:t>
              </a:r>
              <a:endParaRPr lang="en-US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1984EBF-E044-EC75-FC5F-8D94AE77B990}"/>
              </a:ext>
            </a:extLst>
          </p:cNvPr>
          <p:cNvGrpSpPr/>
          <p:nvPr/>
        </p:nvGrpSpPr>
        <p:grpSpPr>
          <a:xfrm>
            <a:off x="4307228" y="5690636"/>
            <a:ext cx="3609061" cy="535729"/>
            <a:chOff x="7354514" y="1293046"/>
            <a:chExt cx="3609061" cy="53572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4A11359-8D09-11EF-1C4D-F6D91B93BDB3}"/>
                </a:ext>
              </a:extLst>
            </p:cNvPr>
            <p:cNvSpPr/>
            <p:nvPr/>
          </p:nvSpPr>
          <p:spPr>
            <a:xfrm>
              <a:off x="7610057" y="1293092"/>
              <a:ext cx="3353518" cy="535683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B6BF015-DB50-6F9E-FC7B-AC92356C5011}"/>
                </a:ext>
              </a:extLst>
            </p:cNvPr>
            <p:cNvSpPr/>
            <p:nvPr/>
          </p:nvSpPr>
          <p:spPr>
            <a:xfrm>
              <a:off x="7354514" y="1293046"/>
              <a:ext cx="529556" cy="529556"/>
            </a:xfrm>
            <a:prstGeom prst="ellipse">
              <a:avLst/>
            </a:prstGeom>
            <a:solidFill>
              <a:srgbClr val="1A72A0"/>
            </a:solidFill>
            <a:ln>
              <a:solidFill>
                <a:srgbClr val="1A72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07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5AFA0F2-F1AE-1768-43BC-4F97CDD6D0EC}"/>
                </a:ext>
              </a:extLst>
            </p:cNvPr>
            <p:cNvSpPr txBox="1"/>
            <p:nvPr/>
          </p:nvSpPr>
          <p:spPr>
            <a:xfrm>
              <a:off x="7758201" y="1344100"/>
              <a:ext cx="30572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Appendix</a:t>
              </a:r>
              <a:endParaRPr lang="en-US" dirty="0"/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99BC9CE7-32E1-6FD8-B6BD-9083A097F8F7}"/>
              </a:ext>
            </a:extLst>
          </p:cNvPr>
          <p:cNvCxnSpPr/>
          <p:nvPr/>
        </p:nvCxnSpPr>
        <p:spPr>
          <a:xfrm>
            <a:off x="4911863" y="291867"/>
            <a:ext cx="600355" cy="0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87C121F-B4A4-58FB-2E4D-06C09F491358}"/>
              </a:ext>
            </a:extLst>
          </p:cNvPr>
          <p:cNvCxnSpPr/>
          <p:nvPr/>
        </p:nvCxnSpPr>
        <p:spPr>
          <a:xfrm>
            <a:off x="4921099" y="831581"/>
            <a:ext cx="600355" cy="0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03BC8F2-8341-C439-5E6E-929383C3B518}"/>
              </a:ext>
            </a:extLst>
          </p:cNvPr>
          <p:cNvCxnSpPr/>
          <p:nvPr/>
        </p:nvCxnSpPr>
        <p:spPr>
          <a:xfrm>
            <a:off x="4996880" y="5690003"/>
            <a:ext cx="600355" cy="0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F856568-CD9A-7F71-8DA2-B675E7DB3962}"/>
              </a:ext>
            </a:extLst>
          </p:cNvPr>
          <p:cNvCxnSpPr/>
          <p:nvPr/>
        </p:nvCxnSpPr>
        <p:spPr>
          <a:xfrm>
            <a:off x="5006116" y="6229717"/>
            <a:ext cx="600355" cy="0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7CCA5B9-AB6E-432A-356F-C76D7A7EA93B}"/>
              </a:ext>
            </a:extLst>
          </p:cNvPr>
          <p:cNvCxnSpPr/>
          <p:nvPr/>
        </p:nvCxnSpPr>
        <p:spPr>
          <a:xfrm>
            <a:off x="5843202" y="1207725"/>
            <a:ext cx="600355" cy="0"/>
          </a:xfrm>
          <a:prstGeom prst="line">
            <a:avLst/>
          </a:prstGeom>
          <a:ln w="28575">
            <a:solidFill>
              <a:srgbClr val="2E9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7529C2F-F155-BE6E-60DA-93D7D6741451}"/>
              </a:ext>
            </a:extLst>
          </p:cNvPr>
          <p:cNvCxnSpPr/>
          <p:nvPr/>
        </p:nvCxnSpPr>
        <p:spPr>
          <a:xfrm>
            <a:off x="5852438" y="1747439"/>
            <a:ext cx="600355" cy="0"/>
          </a:xfrm>
          <a:prstGeom prst="line">
            <a:avLst/>
          </a:prstGeom>
          <a:ln w="28575">
            <a:solidFill>
              <a:srgbClr val="2E9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CE1539C-5474-5378-4C47-158A240D403A}"/>
              </a:ext>
            </a:extLst>
          </p:cNvPr>
          <p:cNvCxnSpPr/>
          <p:nvPr/>
        </p:nvCxnSpPr>
        <p:spPr>
          <a:xfrm>
            <a:off x="5880505" y="4846133"/>
            <a:ext cx="600355" cy="0"/>
          </a:xfrm>
          <a:prstGeom prst="line">
            <a:avLst/>
          </a:prstGeom>
          <a:ln w="28575">
            <a:solidFill>
              <a:srgbClr val="2E9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9DC371A-360D-D668-DC5A-8C65F7A28B94}"/>
              </a:ext>
            </a:extLst>
          </p:cNvPr>
          <p:cNvCxnSpPr/>
          <p:nvPr/>
        </p:nvCxnSpPr>
        <p:spPr>
          <a:xfrm>
            <a:off x="5889741" y="5385847"/>
            <a:ext cx="600355" cy="0"/>
          </a:xfrm>
          <a:prstGeom prst="line">
            <a:avLst/>
          </a:prstGeom>
          <a:ln w="28575">
            <a:solidFill>
              <a:srgbClr val="2E9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4E4E924-A4EC-F2A2-64B7-DD19D6E28D01}"/>
              </a:ext>
            </a:extLst>
          </p:cNvPr>
          <p:cNvCxnSpPr/>
          <p:nvPr/>
        </p:nvCxnSpPr>
        <p:spPr>
          <a:xfrm>
            <a:off x="6410061" y="2167349"/>
            <a:ext cx="600355" cy="0"/>
          </a:xfrm>
          <a:prstGeom prst="line">
            <a:avLst/>
          </a:prstGeom>
          <a:ln w="28575">
            <a:solidFill>
              <a:srgbClr val="25A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208A122-F9BA-6307-0A73-9032B653F82C}"/>
              </a:ext>
            </a:extLst>
          </p:cNvPr>
          <p:cNvCxnSpPr/>
          <p:nvPr/>
        </p:nvCxnSpPr>
        <p:spPr>
          <a:xfrm>
            <a:off x="6419297" y="2707063"/>
            <a:ext cx="600355" cy="0"/>
          </a:xfrm>
          <a:prstGeom prst="line">
            <a:avLst/>
          </a:prstGeom>
          <a:ln w="28575">
            <a:solidFill>
              <a:srgbClr val="25A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B41C04F-C47B-C528-2846-A2952F5A124D}"/>
              </a:ext>
            </a:extLst>
          </p:cNvPr>
          <p:cNvCxnSpPr/>
          <p:nvPr/>
        </p:nvCxnSpPr>
        <p:spPr>
          <a:xfrm>
            <a:off x="6400824" y="3911097"/>
            <a:ext cx="600355" cy="0"/>
          </a:xfrm>
          <a:prstGeom prst="line">
            <a:avLst/>
          </a:prstGeom>
          <a:ln w="28575">
            <a:solidFill>
              <a:srgbClr val="25A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85FDD0E-3691-B3A6-0EE7-72CFE4F043B9}"/>
              </a:ext>
            </a:extLst>
          </p:cNvPr>
          <p:cNvCxnSpPr/>
          <p:nvPr/>
        </p:nvCxnSpPr>
        <p:spPr>
          <a:xfrm>
            <a:off x="6410060" y="4441575"/>
            <a:ext cx="600355" cy="0"/>
          </a:xfrm>
          <a:prstGeom prst="line">
            <a:avLst/>
          </a:prstGeom>
          <a:ln w="28575">
            <a:solidFill>
              <a:srgbClr val="25A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1BBB70A-C6BE-C72F-F8A2-B977DB155E33}"/>
              </a:ext>
            </a:extLst>
          </p:cNvPr>
          <p:cNvCxnSpPr/>
          <p:nvPr/>
        </p:nvCxnSpPr>
        <p:spPr>
          <a:xfrm>
            <a:off x="6879563" y="2999201"/>
            <a:ext cx="600355" cy="0"/>
          </a:xfrm>
          <a:prstGeom prst="line">
            <a:avLst/>
          </a:prstGeom>
          <a:ln w="28575"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4BBA4FE2-33EB-EEA6-B70E-BC15B70DF790}"/>
              </a:ext>
            </a:extLst>
          </p:cNvPr>
          <p:cNvCxnSpPr/>
          <p:nvPr/>
        </p:nvCxnSpPr>
        <p:spPr>
          <a:xfrm>
            <a:off x="6888799" y="3538915"/>
            <a:ext cx="600355" cy="0"/>
          </a:xfrm>
          <a:prstGeom prst="line">
            <a:avLst/>
          </a:prstGeom>
          <a:ln w="28575"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00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0C18465-92AF-C85F-FD04-82E8D1132009}"/>
              </a:ext>
            </a:extLst>
          </p:cNvPr>
          <p:cNvCxnSpPr>
            <a:cxnSpLocks/>
          </p:cNvCxnSpPr>
          <p:nvPr/>
        </p:nvCxnSpPr>
        <p:spPr>
          <a:xfrm flipH="1">
            <a:off x="4321862" y="4165736"/>
            <a:ext cx="3620265" cy="0"/>
          </a:xfrm>
          <a:prstGeom prst="line">
            <a:avLst/>
          </a:prstGeom>
          <a:noFill/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9FEE29B-355D-2D19-D1E3-028B84F36AFD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63E5BF-0361-269B-CFAC-09DDB7692844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27/40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0E7B61-8F11-8FA6-257A-A96FEC4F9699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51A69B57-433D-4DCB-CA88-A9634131D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41F92B91-8C4D-0960-51CE-72E3B4C9B3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27F633-8FD7-0F9F-3E75-D9D21CE7DFD2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1F10ED-F96F-B56F-AB57-E3C72B08D147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D190334-578A-10D0-F8E6-A4392981622C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6985ECE3-ED23-B447-E696-A277181A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8853C2CC-C4F2-101A-D259-09903DC47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8BB7BF-EF7B-6CA7-F023-7AB18E754D7D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AD7F05-57F0-4DBC-9EED-2CBD09866973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Implementation Details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9FBCD2-4943-353A-45E7-30F553C4A0EC}"/>
              </a:ext>
            </a:extLst>
          </p:cNvPr>
          <p:cNvSpPr/>
          <p:nvPr/>
        </p:nvSpPr>
        <p:spPr>
          <a:xfrm rot="5400000">
            <a:off x="-614823" y="1782951"/>
            <a:ext cx="5278657" cy="3620265"/>
          </a:xfrm>
          <a:prstGeom prst="rect">
            <a:avLst/>
          </a:prstGeom>
          <a:noFill/>
          <a:ln w="19050"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57A3E9C7-9B61-A5FB-83A7-02FB5D801A6F}"/>
              </a:ext>
            </a:extLst>
          </p:cNvPr>
          <p:cNvSpPr/>
          <p:nvPr/>
        </p:nvSpPr>
        <p:spPr>
          <a:xfrm>
            <a:off x="600518" y="770288"/>
            <a:ext cx="2847975" cy="369384"/>
          </a:xfrm>
          <a:prstGeom prst="hexagon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Models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344253-B7A1-EC86-2A78-6E06B5EC4F48}"/>
              </a:ext>
            </a:extLst>
          </p:cNvPr>
          <p:cNvSpPr/>
          <p:nvPr/>
        </p:nvSpPr>
        <p:spPr>
          <a:xfrm rot="5400000">
            <a:off x="3492666" y="1782951"/>
            <a:ext cx="5278657" cy="3620265"/>
          </a:xfrm>
          <a:prstGeom prst="rect">
            <a:avLst/>
          </a:prstGeom>
          <a:noFill/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DFA3FABB-C609-BE61-54AC-E27C30EA6BAC}"/>
              </a:ext>
            </a:extLst>
          </p:cNvPr>
          <p:cNvSpPr/>
          <p:nvPr/>
        </p:nvSpPr>
        <p:spPr>
          <a:xfrm>
            <a:off x="4708007" y="770288"/>
            <a:ext cx="2847975" cy="369384"/>
          </a:xfrm>
          <a:prstGeom prst="hexagon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Training Input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64363D-13CB-6AAF-3C58-1BA4B92A3F5B}"/>
              </a:ext>
            </a:extLst>
          </p:cNvPr>
          <p:cNvSpPr/>
          <p:nvPr/>
        </p:nvSpPr>
        <p:spPr>
          <a:xfrm rot="5400000">
            <a:off x="7600156" y="1778341"/>
            <a:ext cx="5278657" cy="3620265"/>
          </a:xfrm>
          <a:prstGeom prst="rect">
            <a:avLst/>
          </a:prstGeom>
          <a:noFill/>
          <a:ln w="19050">
            <a:solidFill>
              <a:srgbClr val="25A7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A27A9D86-4E2C-341E-98EA-899AEA34DCC0}"/>
              </a:ext>
            </a:extLst>
          </p:cNvPr>
          <p:cNvSpPr/>
          <p:nvPr/>
        </p:nvSpPr>
        <p:spPr>
          <a:xfrm>
            <a:off x="8889183" y="774898"/>
            <a:ext cx="2847975" cy="369384"/>
          </a:xfrm>
          <a:prstGeom prst="hexagon">
            <a:avLst/>
          </a:prstGeom>
          <a:solidFill>
            <a:srgbClr val="25A7C1"/>
          </a:solidFill>
          <a:ln>
            <a:solidFill>
              <a:srgbClr val="25A7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Training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BD2E27D-A357-DB8A-4B43-C908F6BC1D50}"/>
              </a:ext>
            </a:extLst>
          </p:cNvPr>
          <p:cNvGrpSpPr/>
          <p:nvPr/>
        </p:nvGrpSpPr>
        <p:grpSpPr>
          <a:xfrm>
            <a:off x="297321" y="1381561"/>
            <a:ext cx="3427895" cy="456108"/>
            <a:chOff x="326198" y="1365013"/>
            <a:chExt cx="3427895" cy="45610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AD0C2F4-0519-05DE-67A7-14DC93F06D2E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9" name="Graphic 38" descr="Gears">
              <a:extLst>
                <a:ext uri="{FF2B5EF4-FFF2-40B4-BE49-F238E27FC236}">
                  <a16:creationId xmlns:a16="http://schemas.microsoft.com/office/drawing/2014/main" id="{48065FF2-D5F0-6BC7-0744-AF4E7230D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06E87B96-56AD-DB6A-67D2-F1BD530990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D82B87-CB79-93CE-DED4-B267D5D8C7BA}"/>
                </a:ext>
              </a:extLst>
            </p:cNvPr>
            <p:cNvSpPr txBox="1"/>
            <p:nvPr/>
          </p:nvSpPr>
          <p:spPr>
            <a:xfrm>
              <a:off x="711202" y="1410733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Classification model: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Swin Transformer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79EEFDC-4C90-9ACD-8754-4BE1A7F71605}"/>
              </a:ext>
            </a:extLst>
          </p:cNvPr>
          <p:cNvGrpSpPr/>
          <p:nvPr/>
        </p:nvGrpSpPr>
        <p:grpSpPr>
          <a:xfrm>
            <a:off x="297321" y="1969022"/>
            <a:ext cx="3427895" cy="456108"/>
            <a:chOff x="326198" y="1941419"/>
            <a:chExt cx="3427895" cy="45610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F6B60DD-BA38-7C4B-BEE2-B4EFBF2CB721}"/>
                </a:ext>
              </a:extLst>
            </p:cNvPr>
            <p:cNvSpPr/>
            <p:nvPr/>
          </p:nvSpPr>
          <p:spPr>
            <a:xfrm>
              <a:off x="326198" y="1941419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7" name="Graphic 46" descr="Gears">
              <a:extLst>
                <a:ext uri="{FF2B5EF4-FFF2-40B4-BE49-F238E27FC236}">
                  <a16:creationId xmlns:a16="http://schemas.microsoft.com/office/drawing/2014/main" id="{38873357-1A08-FB89-C29A-20C755E29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987139"/>
              <a:ext cx="274320" cy="274320"/>
            </a:xfrm>
            <a:prstGeom prst="rect">
              <a:avLst/>
            </a:prstGeom>
          </p:spPr>
        </p:pic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1759E230-10B8-96C0-B591-B50D46535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2123606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7D559C6-4095-52F2-A894-0373428D07B2}"/>
                </a:ext>
              </a:extLst>
            </p:cNvPr>
            <p:cNvSpPr txBox="1"/>
            <p:nvPr/>
          </p:nvSpPr>
          <p:spPr>
            <a:xfrm>
              <a:off x="711202" y="1987139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Version: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Swin-T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0807F5-98A3-1971-46DA-F4D6979C3287}"/>
              </a:ext>
            </a:extLst>
          </p:cNvPr>
          <p:cNvGrpSpPr/>
          <p:nvPr/>
        </p:nvGrpSpPr>
        <p:grpSpPr>
          <a:xfrm>
            <a:off x="297321" y="2573031"/>
            <a:ext cx="3427895" cy="456108"/>
            <a:chOff x="326198" y="2502840"/>
            <a:chExt cx="3427895" cy="45610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E387406-F7A3-486D-E9FA-A24E5AF7FBF6}"/>
                </a:ext>
              </a:extLst>
            </p:cNvPr>
            <p:cNvSpPr/>
            <p:nvPr/>
          </p:nvSpPr>
          <p:spPr>
            <a:xfrm>
              <a:off x="326198" y="2502840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4" name="Graphic 53" descr="Gears">
              <a:extLst>
                <a:ext uri="{FF2B5EF4-FFF2-40B4-BE49-F238E27FC236}">
                  <a16:creationId xmlns:a16="http://schemas.microsoft.com/office/drawing/2014/main" id="{BA05A23C-43CF-0A19-0E9A-C51D223AD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2548560"/>
              <a:ext cx="274320" cy="274320"/>
            </a:xfrm>
            <a:prstGeom prst="rect">
              <a:avLst/>
            </a:prstGeom>
          </p:spPr>
        </p:pic>
        <p:cxnSp>
          <p:nvCxnSpPr>
            <p:cNvPr id="55" name="Connector: Elbow 54">
              <a:extLst>
                <a:ext uri="{FF2B5EF4-FFF2-40B4-BE49-F238E27FC236}">
                  <a16:creationId xmlns:a16="http://schemas.microsoft.com/office/drawing/2014/main" id="{E4241F79-B832-671B-2F13-17F5ED92C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2685027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8CB0E83-C046-E544-F4DE-BD749FE0A7C6}"/>
                </a:ext>
              </a:extLst>
            </p:cNvPr>
            <p:cNvSpPr txBox="1"/>
            <p:nvPr/>
          </p:nvSpPr>
          <p:spPr>
            <a:xfrm>
              <a:off x="711202" y="2548560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Pre-trained: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ImageNet-1k dataset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1D8EE3-5696-8E41-7573-AE33F0FFDBD1}"/>
              </a:ext>
            </a:extLst>
          </p:cNvPr>
          <p:cNvGrpSpPr/>
          <p:nvPr/>
        </p:nvGrpSpPr>
        <p:grpSpPr>
          <a:xfrm>
            <a:off x="297321" y="3177040"/>
            <a:ext cx="3427895" cy="456108"/>
            <a:chOff x="326198" y="3048595"/>
            <a:chExt cx="3427895" cy="456108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81CA069-3624-B318-96F0-3FE0EDD033BA}"/>
                </a:ext>
              </a:extLst>
            </p:cNvPr>
            <p:cNvSpPr/>
            <p:nvPr/>
          </p:nvSpPr>
          <p:spPr>
            <a:xfrm>
              <a:off x="326198" y="3048595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58" name="Graphic 57" descr="Gears">
              <a:extLst>
                <a:ext uri="{FF2B5EF4-FFF2-40B4-BE49-F238E27FC236}">
                  <a16:creationId xmlns:a16="http://schemas.microsoft.com/office/drawing/2014/main" id="{7D472413-8C40-B46C-AF56-B35CFB780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3094315"/>
              <a:ext cx="274320" cy="274320"/>
            </a:xfrm>
            <a:prstGeom prst="rect">
              <a:avLst/>
            </a:prstGeom>
          </p:spPr>
        </p:pic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id="{6F80D5C3-1CA2-322A-B8ED-9583170248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3230782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F2B6757-AB6B-5FD8-48A6-9EC3679DE559}"/>
                    </a:ext>
                  </a:extLst>
                </p:cNvPr>
                <p:cNvSpPr txBox="1"/>
                <p:nvPr/>
              </p:nvSpPr>
              <p:spPr>
                <a:xfrm>
                  <a:off x="711202" y="3094315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1A72A0"/>
                      </a:solidFill>
                    </a:rPr>
                    <a:t>Resolution: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rgbClr val="1A72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rgbClr val="1A72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224 </m:t>
                      </m:r>
                      <m:r>
                        <a:rPr lang="en-U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224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F2B6757-AB6B-5FD8-48A6-9EC3679DE5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3094315"/>
                  <a:ext cx="304289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60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218A47B-1061-CB31-A25E-C4A0062AFA47}"/>
              </a:ext>
            </a:extLst>
          </p:cNvPr>
          <p:cNvGrpSpPr/>
          <p:nvPr/>
        </p:nvGrpSpPr>
        <p:grpSpPr>
          <a:xfrm>
            <a:off x="297321" y="3781049"/>
            <a:ext cx="3427895" cy="456108"/>
            <a:chOff x="323060" y="3580291"/>
            <a:chExt cx="3427895" cy="456108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5CBA9F8-7612-63CE-28F0-AC950610CB44}"/>
                </a:ext>
              </a:extLst>
            </p:cNvPr>
            <p:cNvSpPr/>
            <p:nvPr/>
          </p:nvSpPr>
          <p:spPr>
            <a:xfrm>
              <a:off x="323060" y="3580291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2" name="Graphic 61" descr="Gears">
              <a:extLst>
                <a:ext uri="{FF2B5EF4-FFF2-40B4-BE49-F238E27FC236}">
                  <a16:creationId xmlns:a16="http://schemas.microsoft.com/office/drawing/2014/main" id="{A82826E7-1E10-E276-8487-A2874565A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4236" y="3626011"/>
              <a:ext cx="274320" cy="274320"/>
            </a:xfrm>
            <a:prstGeom prst="rect">
              <a:avLst/>
            </a:prstGeom>
          </p:spPr>
        </p:pic>
        <p:cxnSp>
          <p:nvCxnSpPr>
            <p:cNvPr id="63" name="Connector: Elbow 62">
              <a:extLst>
                <a:ext uri="{FF2B5EF4-FFF2-40B4-BE49-F238E27FC236}">
                  <a16:creationId xmlns:a16="http://schemas.microsoft.com/office/drawing/2014/main" id="{420A1B28-5CB2-79A8-639E-9EF96F9147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198" y="3762478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77A6A28-D84B-6288-F05E-A80BD04BF9DB}"/>
                    </a:ext>
                  </a:extLst>
                </p:cNvPr>
                <p:cNvSpPr txBox="1"/>
                <p:nvPr/>
              </p:nvSpPr>
              <p:spPr>
                <a:xfrm>
                  <a:off x="708064" y="3626011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1A72A0"/>
                      </a:solidFill>
                    </a:rPr>
                    <a:t>Parameters: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rgbClr val="1A72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rgbClr val="1A72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28 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𝑚𝑖𝑙𝑙𝑖𝑜𝑛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77A6A28-D84B-6288-F05E-A80BD04BF9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064" y="3626011"/>
                  <a:ext cx="3042891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60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FEE47DE-35BE-06A6-59F7-5B6C27C1B62D}"/>
              </a:ext>
            </a:extLst>
          </p:cNvPr>
          <p:cNvGrpSpPr/>
          <p:nvPr/>
        </p:nvGrpSpPr>
        <p:grpSpPr>
          <a:xfrm>
            <a:off x="297321" y="4385058"/>
            <a:ext cx="3427895" cy="456108"/>
            <a:chOff x="323060" y="4116795"/>
            <a:chExt cx="3427895" cy="45610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803B1B1-AE5C-A521-68A6-D5CE88B8CA7A}"/>
                </a:ext>
              </a:extLst>
            </p:cNvPr>
            <p:cNvSpPr/>
            <p:nvPr/>
          </p:nvSpPr>
          <p:spPr>
            <a:xfrm>
              <a:off x="323060" y="4116795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6" name="Graphic 65" descr="Gears">
              <a:extLst>
                <a:ext uri="{FF2B5EF4-FFF2-40B4-BE49-F238E27FC236}">
                  <a16:creationId xmlns:a16="http://schemas.microsoft.com/office/drawing/2014/main" id="{1A52D588-060B-DD43-9FE5-85A30E276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4236" y="4162515"/>
              <a:ext cx="274320" cy="274320"/>
            </a:xfrm>
            <a:prstGeom prst="rect">
              <a:avLst/>
            </a:prstGeom>
          </p:spPr>
        </p:pic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B2A81A97-FC54-01B2-788D-909FEEC42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198" y="4298982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C134752-5B37-FE73-6E6F-0B3E46AC9DA9}"/>
                    </a:ext>
                  </a:extLst>
                </p:cNvPr>
                <p:cNvSpPr txBox="1"/>
                <p:nvPr/>
              </p:nvSpPr>
              <p:spPr>
                <a:xfrm>
                  <a:off x="708064" y="4162515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1A72A0"/>
                      </a:solidFill>
                    </a:rPr>
                    <a:t>FLOPs: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rgbClr val="1A72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4.5 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3C134752-5B37-FE73-6E6F-0B3E46AC9D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064" y="4162515"/>
                  <a:ext cx="3042891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60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89C5B84-6C20-96D4-DFBB-1184C8F717BA}"/>
              </a:ext>
            </a:extLst>
          </p:cNvPr>
          <p:cNvGrpSpPr/>
          <p:nvPr/>
        </p:nvGrpSpPr>
        <p:grpSpPr>
          <a:xfrm>
            <a:off x="297321" y="4989067"/>
            <a:ext cx="3427895" cy="456108"/>
            <a:chOff x="319922" y="4657524"/>
            <a:chExt cx="3427895" cy="456108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66711F7-245D-26EB-971A-F93D6858792D}"/>
                </a:ext>
              </a:extLst>
            </p:cNvPr>
            <p:cNvSpPr/>
            <p:nvPr/>
          </p:nvSpPr>
          <p:spPr>
            <a:xfrm>
              <a:off x="319922" y="4657524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3" name="Graphic 72" descr="Gears">
              <a:extLst>
                <a:ext uri="{FF2B5EF4-FFF2-40B4-BE49-F238E27FC236}">
                  <a16:creationId xmlns:a16="http://schemas.microsoft.com/office/drawing/2014/main" id="{E750B6AA-B759-D56E-8FBB-5A12D4E04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1098" y="4703244"/>
              <a:ext cx="274320" cy="274320"/>
            </a:xfrm>
            <a:prstGeom prst="rect">
              <a:avLst/>
            </a:prstGeom>
          </p:spPr>
        </p:pic>
        <p:cxnSp>
          <p:nvCxnSpPr>
            <p:cNvPr id="74" name="Connector: Elbow 73">
              <a:extLst>
                <a:ext uri="{FF2B5EF4-FFF2-40B4-BE49-F238E27FC236}">
                  <a16:creationId xmlns:a16="http://schemas.microsoft.com/office/drawing/2014/main" id="{099D643E-D641-BD57-7B2B-15012AF18F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060" y="4839711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5D29072-17F6-3E6C-6465-2349EA183364}"/>
                    </a:ext>
                  </a:extLst>
                </p:cNvPr>
                <p:cNvSpPr txBox="1"/>
                <p:nvPr/>
              </p:nvSpPr>
              <p:spPr>
                <a:xfrm>
                  <a:off x="704926" y="4703244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1A72A0"/>
                      </a:solidFill>
                    </a:rPr>
                    <a:t>FPS: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rgbClr val="1A72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755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95D29072-17F6-3E6C-6465-2349EA183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4926" y="4703244"/>
                  <a:ext cx="3042891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60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4EE88B-6997-CFF4-5DCA-D9BF3E13CF67}"/>
              </a:ext>
            </a:extLst>
          </p:cNvPr>
          <p:cNvGrpSpPr/>
          <p:nvPr/>
        </p:nvGrpSpPr>
        <p:grpSpPr>
          <a:xfrm>
            <a:off x="297321" y="5593074"/>
            <a:ext cx="3427895" cy="456108"/>
            <a:chOff x="297321" y="5252611"/>
            <a:chExt cx="3427895" cy="456108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E1D60E5-42BF-B6E4-B2FC-B33DD7D8187C}"/>
                </a:ext>
              </a:extLst>
            </p:cNvPr>
            <p:cNvSpPr/>
            <p:nvPr/>
          </p:nvSpPr>
          <p:spPr>
            <a:xfrm>
              <a:off x="297321" y="5252611"/>
              <a:ext cx="365760" cy="365760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77" name="Graphic 76" descr="Gears">
              <a:extLst>
                <a:ext uri="{FF2B5EF4-FFF2-40B4-BE49-F238E27FC236}">
                  <a16:creationId xmlns:a16="http://schemas.microsoft.com/office/drawing/2014/main" id="{AF524FC6-0D67-B7BC-B24E-D9A0D583D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8497" y="5298331"/>
              <a:ext cx="274320" cy="274320"/>
            </a:xfrm>
            <a:prstGeom prst="rect">
              <a:avLst/>
            </a:prstGeom>
          </p:spPr>
        </p:pic>
        <p:cxnSp>
          <p:nvCxnSpPr>
            <p:cNvPr id="78" name="Connector: Elbow 77">
              <a:extLst>
                <a:ext uri="{FF2B5EF4-FFF2-40B4-BE49-F238E27FC236}">
                  <a16:creationId xmlns:a16="http://schemas.microsoft.com/office/drawing/2014/main" id="{8AF295DE-6CE6-6C79-17D9-D1DBC999F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459" y="5434798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D73082-1D6D-5873-8AD3-39C13544E5F1}"/>
                </a:ext>
              </a:extLst>
            </p:cNvPr>
            <p:cNvSpPr txBox="1"/>
            <p:nvPr/>
          </p:nvSpPr>
          <p:spPr>
            <a:xfrm>
              <a:off x="682325" y="5298331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Refinement Method: 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PSA</a:t>
              </a:r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52725FAA-9B1D-45FA-C4E0-481C557B582E}"/>
              </a:ext>
            </a:extLst>
          </p:cNvPr>
          <p:cNvSpPr/>
          <p:nvPr/>
        </p:nvSpPr>
        <p:spPr>
          <a:xfrm>
            <a:off x="4418046" y="1381561"/>
            <a:ext cx="365760" cy="365760"/>
          </a:xfrm>
          <a:prstGeom prst="ellipse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0" name="Graphic 89" descr="Gears">
            <a:extLst>
              <a:ext uri="{FF2B5EF4-FFF2-40B4-BE49-F238E27FC236}">
                <a16:creationId xmlns:a16="http://schemas.microsoft.com/office/drawing/2014/main" id="{A4A4B88F-2ACF-F989-589B-D6F8FB433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9222" y="1427281"/>
            <a:ext cx="274320" cy="274320"/>
          </a:xfrm>
          <a:prstGeom prst="rect">
            <a:avLst/>
          </a:prstGeom>
        </p:spPr>
      </p:pic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43985167-FCD1-BFFD-2BB4-EE37E5236021}"/>
              </a:ext>
            </a:extLst>
          </p:cNvPr>
          <p:cNvCxnSpPr>
            <a:cxnSpLocks/>
          </p:cNvCxnSpPr>
          <p:nvPr/>
        </p:nvCxnSpPr>
        <p:spPr>
          <a:xfrm flipV="1">
            <a:off x="4421184" y="1563748"/>
            <a:ext cx="3402156" cy="273921"/>
          </a:xfrm>
          <a:prstGeom prst="bentConnector3">
            <a:avLst>
              <a:gd name="adj1" fmla="val 99953"/>
            </a:avLst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603F261-8FF2-04AD-3C92-1FFD70E08D30}"/>
                  </a:ext>
                </a:extLst>
              </p:cNvPr>
              <p:cNvSpPr txBox="1"/>
              <p:nvPr/>
            </p:nvSpPr>
            <p:spPr>
              <a:xfrm>
                <a:off x="4803050" y="1427281"/>
                <a:ext cx="30428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2E96C0"/>
                    </a:solidFill>
                  </a:rPr>
                  <a:t>Random Crop: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solidFill>
                          <a:srgbClr val="2E96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224 </m:t>
                    </m:r>
                    <m:r>
                      <a:rPr lang="en-US" sz="1400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400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224</m:t>
                    </m:r>
                  </m:oMath>
                </a14:m>
                <a:endPara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E603F261-8FF2-04AD-3C92-1FFD70E08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050" y="1427281"/>
                <a:ext cx="3042891" cy="307777"/>
              </a:xfrm>
              <a:prstGeom prst="rect">
                <a:avLst/>
              </a:prstGeom>
              <a:blipFill>
                <a:blip r:embed="rId12"/>
                <a:stretch>
                  <a:fillRect l="-601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Hexagon 92">
            <a:extLst>
              <a:ext uri="{FF2B5EF4-FFF2-40B4-BE49-F238E27FC236}">
                <a16:creationId xmlns:a16="http://schemas.microsoft.com/office/drawing/2014/main" id="{C718495A-271C-6C2A-F6C4-8A4B429000C3}"/>
              </a:ext>
            </a:extLst>
          </p:cNvPr>
          <p:cNvSpPr/>
          <p:nvPr/>
        </p:nvSpPr>
        <p:spPr>
          <a:xfrm>
            <a:off x="4672012" y="3976433"/>
            <a:ext cx="2847975" cy="369384"/>
          </a:xfrm>
          <a:prstGeom prst="hexagon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Generation Input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04E9DDF-4F2D-C4EC-91A1-0E0ED0BBAA3E}"/>
              </a:ext>
            </a:extLst>
          </p:cNvPr>
          <p:cNvSpPr/>
          <p:nvPr/>
        </p:nvSpPr>
        <p:spPr>
          <a:xfrm>
            <a:off x="4418046" y="2068182"/>
            <a:ext cx="365760" cy="365760"/>
          </a:xfrm>
          <a:prstGeom prst="ellipse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8" name="Graphic 97" descr="Gears">
            <a:extLst>
              <a:ext uri="{FF2B5EF4-FFF2-40B4-BE49-F238E27FC236}">
                <a16:creationId xmlns:a16="http://schemas.microsoft.com/office/drawing/2014/main" id="{2CC64D10-E5F9-FB0B-9A70-A465B40D5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9222" y="2113902"/>
            <a:ext cx="274320" cy="274320"/>
          </a:xfrm>
          <a:prstGeom prst="rect">
            <a:avLst/>
          </a:prstGeom>
        </p:spPr>
      </p:pic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C3CB4C17-2F12-0A7A-A917-7D9CAC95DAAB}"/>
              </a:ext>
            </a:extLst>
          </p:cNvPr>
          <p:cNvCxnSpPr>
            <a:cxnSpLocks/>
          </p:cNvCxnSpPr>
          <p:nvPr/>
        </p:nvCxnSpPr>
        <p:spPr>
          <a:xfrm flipV="1">
            <a:off x="4421184" y="2250369"/>
            <a:ext cx="3402156" cy="273921"/>
          </a:xfrm>
          <a:prstGeom prst="bentConnector3">
            <a:avLst>
              <a:gd name="adj1" fmla="val 99953"/>
            </a:avLst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741C623E-1BF9-7FAF-0B99-89440D007FEA}"/>
              </a:ext>
            </a:extLst>
          </p:cNvPr>
          <p:cNvSpPr txBox="1"/>
          <p:nvPr/>
        </p:nvSpPr>
        <p:spPr>
          <a:xfrm>
            <a:off x="4803050" y="2113902"/>
            <a:ext cx="304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E96C0"/>
                </a:solidFill>
              </a:rPr>
              <a:t>Augmentation: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Random Flip</a:t>
            </a: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D3F51BBB-5702-1B53-5848-7E3CE88CCF57}"/>
              </a:ext>
            </a:extLst>
          </p:cNvPr>
          <p:cNvSpPr/>
          <p:nvPr/>
        </p:nvSpPr>
        <p:spPr>
          <a:xfrm>
            <a:off x="4418046" y="2743299"/>
            <a:ext cx="365760" cy="365760"/>
          </a:xfrm>
          <a:prstGeom prst="ellipse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3" name="Graphic 102" descr="Gears">
            <a:extLst>
              <a:ext uri="{FF2B5EF4-FFF2-40B4-BE49-F238E27FC236}">
                <a16:creationId xmlns:a16="http://schemas.microsoft.com/office/drawing/2014/main" id="{BDAB256F-BA6A-415A-9E2D-C279E3A1F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9222" y="2789019"/>
            <a:ext cx="274320" cy="274320"/>
          </a:xfrm>
          <a:prstGeom prst="rect">
            <a:avLst/>
          </a:prstGeom>
        </p:spPr>
      </p:pic>
      <p:cxnSp>
        <p:nvCxnSpPr>
          <p:cNvPr id="104" name="Connector: Elbow 103">
            <a:extLst>
              <a:ext uri="{FF2B5EF4-FFF2-40B4-BE49-F238E27FC236}">
                <a16:creationId xmlns:a16="http://schemas.microsoft.com/office/drawing/2014/main" id="{BF25DE67-34DD-3EDC-9CF2-5CDDB8AB923D}"/>
              </a:ext>
            </a:extLst>
          </p:cNvPr>
          <p:cNvCxnSpPr>
            <a:cxnSpLocks/>
          </p:cNvCxnSpPr>
          <p:nvPr/>
        </p:nvCxnSpPr>
        <p:spPr>
          <a:xfrm flipV="1">
            <a:off x="4421184" y="2925486"/>
            <a:ext cx="3402156" cy="273921"/>
          </a:xfrm>
          <a:prstGeom prst="bentConnector3">
            <a:avLst>
              <a:gd name="adj1" fmla="val 99953"/>
            </a:avLst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7F2FBB43-431B-99D2-FE9E-8A620DFC06C1}"/>
              </a:ext>
            </a:extLst>
          </p:cNvPr>
          <p:cNvSpPr txBox="1"/>
          <p:nvPr/>
        </p:nvSpPr>
        <p:spPr>
          <a:xfrm>
            <a:off x="4803050" y="2789019"/>
            <a:ext cx="304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E96C0"/>
                </a:solidFill>
              </a:rPr>
              <a:t>Augmentation: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Color Jitter: 0.4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B9E6385-B88B-608F-F91D-E5700C2D53DB}"/>
              </a:ext>
            </a:extLst>
          </p:cNvPr>
          <p:cNvSpPr/>
          <p:nvPr/>
        </p:nvSpPr>
        <p:spPr>
          <a:xfrm>
            <a:off x="4418046" y="3418415"/>
            <a:ext cx="365760" cy="365760"/>
          </a:xfrm>
          <a:prstGeom prst="ellipse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8" name="Graphic 107" descr="Gears">
            <a:extLst>
              <a:ext uri="{FF2B5EF4-FFF2-40B4-BE49-F238E27FC236}">
                <a16:creationId xmlns:a16="http://schemas.microsoft.com/office/drawing/2014/main" id="{E56D1EC3-CD85-DF99-DB98-17AACC50CE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49222" y="3464135"/>
            <a:ext cx="274320" cy="274320"/>
          </a:xfrm>
          <a:prstGeom prst="rect">
            <a:avLst/>
          </a:prstGeom>
        </p:spPr>
      </p:pic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9939470C-BAB8-7DEF-96C3-305C18083095}"/>
              </a:ext>
            </a:extLst>
          </p:cNvPr>
          <p:cNvCxnSpPr>
            <a:cxnSpLocks/>
          </p:cNvCxnSpPr>
          <p:nvPr/>
        </p:nvCxnSpPr>
        <p:spPr>
          <a:xfrm flipV="1">
            <a:off x="4421184" y="3600602"/>
            <a:ext cx="3402156" cy="273921"/>
          </a:xfrm>
          <a:prstGeom prst="bentConnector3">
            <a:avLst>
              <a:gd name="adj1" fmla="val 99953"/>
            </a:avLst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91ADFD29-FF53-0B6D-5E9F-70FDFFBE7F78}"/>
              </a:ext>
            </a:extLst>
          </p:cNvPr>
          <p:cNvSpPr txBox="1"/>
          <p:nvPr/>
        </p:nvSpPr>
        <p:spPr>
          <a:xfrm>
            <a:off x="4803050" y="3464135"/>
            <a:ext cx="304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E96C0"/>
                </a:solidFill>
              </a:rPr>
              <a:t>Augmentation: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Random Flip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47350FD-5FAB-2FF0-5A72-3C84A7ED207D}"/>
              </a:ext>
            </a:extLst>
          </p:cNvPr>
          <p:cNvSpPr/>
          <p:nvPr/>
        </p:nvSpPr>
        <p:spPr>
          <a:xfrm>
            <a:off x="4449222" y="5004723"/>
            <a:ext cx="365760" cy="365760"/>
          </a:xfrm>
          <a:prstGeom prst="ellipse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3" name="Graphic 112" descr="Gears">
            <a:extLst>
              <a:ext uri="{FF2B5EF4-FFF2-40B4-BE49-F238E27FC236}">
                <a16:creationId xmlns:a16="http://schemas.microsoft.com/office/drawing/2014/main" id="{C7F54D18-46C7-6F86-B42F-4D5D2B19E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80398" y="5050443"/>
            <a:ext cx="274320" cy="27432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D4AB52FC-0BF1-0F57-54AA-459885A94764}"/>
              </a:ext>
            </a:extLst>
          </p:cNvPr>
          <p:cNvSpPr txBox="1"/>
          <p:nvPr/>
        </p:nvSpPr>
        <p:spPr>
          <a:xfrm>
            <a:off x="4834226" y="5050443"/>
            <a:ext cx="716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E96C0"/>
                </a:solidFill>
              </a:rPr>
              <a:t>Scales: </a:t>
            </a:r>
          </a:p>
        </p:txBody>
      </p:sp>
      <p:sp>
        <p:nvSpPr>
          <p:cNvPr id="116" name="Left Brace 115">
            <a:extLst>
              <a:ext uri="{FF2B5EF4-FFF2-40B4-BE49-F238E27FC236}">
                <a16:creationId xmlns:a16="http://schemas.microsoft.com/office/drawing/2014/main" id="{C2E24D00-0031-C58A-E4E7-F2A32F6DD823}"/>
              </a:ext>
            </a:extLst>
          </p:cNvPr>
          <p:cNvSpPr/>
          <p:nvPr/>
        </p:nvSpPr>
        <p:spPr>
          <a:xfrm>
            <a:off x="5550364" y="4512062"/>
            <a:ext cx="137988" cy="1401051"/>
          </a:xfrm>
          <a:prstGeom prst="leftBrace">
            <a:avLst/>
          </a:prstGeom>
          <a:ln w="12700">
            <a:solidFill>
              <a:srgbClr val="6A6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A2D9515-5AF0-8A0A-7DBF-1E9E6B96437F}"/>
                  </a:ext>
                </a:extLst>
              </p:cNvPr>
              <p:cNvSpPr txBox="1"/>
              <p:nvPr/>
            </p:nvSpPr>
            <p:spPr>
              <a:xfrm>
                <a:off x="5619357" y="4521151"/>
                <a:ext cx="8331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A2D9515-5AF0-8A0A-7DBF-1E9E6B964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57" y="4521151"/>
                <a:ext cx="833149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B60222C-FEA8-A8CF-39B7-C100ACAAD751}"/>
                  </a:ext>
                </a:extLst>
              </p:cNvPr>
              <p:cNvSpPr txBox="1"/>
              <p:nvPr/>
            </p:nvSpPr>
            <p:spPr>
              <a:xfrm>
                <a:off x="5619357" y="4871634"/>
                <a:ext cx="8331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B60222C-FEA8-A8CF-39B7-C100ACAAD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57" y="4871634"/>
                <a:ext cx="833149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6F70214-9C17-6355-7FCD-0814DEC75C39}"/>
                  </a:ext>
                </a:extLst>
              </p:cNvPr>
              <p:cNvSpPr txBox="1"/>
              <p:nvPr/>
            </p:nvSpPr>
            <p:spPr>
              <a:xfrm>
                <a:off x="5619357" y="5222117"/>
                <a:ext cx="8331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56F70214-9C17-6355-7FCD-0814DEC75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57" y="5222117"/>
                <a:ext cx="833149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DEDA27D-6431-1B94-FC63-96C5D5ACCC12}"/>
                  </a:ext>
                </a:extLst>
              </p:cNvPr>
              <p:cNvSpPr txBox="1"/>
              <p:nvPr/>
            </p:nvSpPr>
            <p:spPr>
              <a:xfrm>
                <a:off x="5619357" y="5572601"/>
                <a:ext cx="83314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DEDA27D-6431-1B94-FC63-96C5D5ACC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57" y="5572601"/>
                <a:ext cx="833149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5E898BC-91D1-1E1B-80C4-CCF5A3F3247E}"/>
              </a:ext>
            </a:extLst>
          </p:cNvPr>
          <p:cNvGrpSpPr/>
          <p:nvPr/>
        </p:nvGrpSpPr>
        <p:grpSpPr>
          <a:xfrm>
            <a:off x="8525536" y="1252251"/>
            <a:ext cx="3427895" cy="456108"/>
            <a:chOff x="326198" y="1365013"/>
            <a:chExt cx="3427895" cy="456108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DE63C01-A6B0-D5B0-DC11-74739B199A77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4" name="Graphic 123" descr="Gears">
              <a:extLst>
                <a:ext uri="{FF2B5EF4-FFF2-40B4-BE49-F238E27FC236}">
                  <a16:creationId xmlns:a16="http://schemas.microsoft.com/office/drawing/2014/main" id="{BF252BF7-FE65-D9C0-B20D-74257E939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25" name="Connector: Elbow 124">
              <a:extLst>
                <a:ext uri="{FF2B5EF4-FFF2-40B4-BE49-F238E27FC236}">
                  <a16:creationId xmlns:a16="http://schemas.microsoft.com/office/drawing/2014/main" id="{6C4620E0-F24B-9704-0643-7201197D5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E9F1B649-8E36-8813-B3A4-B9A28B582AB0}"/>
                    </a:ext>
                  </a:extLst>
                </p:cNvPr>
                <p:cNvSpPr txBox="1"/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No. of Epochs: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224 </m:t>
                      </m:r>
                      <m:r>
                        <a:rPr lang="en-U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224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E9F1B649-8E36-8813-B3A4-B9A28B582A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60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4718046-E955-690E-7441-49BFA42D9C8F}"/>
              </a:ext>
            </a:extLst>
          </p:cNvPr>
          <p:cNvGrpSpPr/>
          <p:nvPr/>
        </p:nvGrpSpPr>
        <p:grpSpPr>
          <a:xfrm>
            <a:off x="8525536" y="1812597"/>
            <a:ext cx="3427895" cy="456108"/>
            <a:chOff x="326198" y="1365013"/>
            <a:chExt cx="3427895" cy="456108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4675014-5A8C-D063-3469-7C973CF5D1BA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29" name="Graphic 128" descr="Gears">
              <a:extLst>
                <a:ext uri="{FF2B5EF4-FFF2-40B4-BE49-F238E27FC236}">
                  <a16:creationId xmlns:a16="http://schemas.microsoft.com/office/drawing/2014/main" id="{7634F4D5-1ED7-6EB3-6BA9-35BFEB10F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30" name="Connector: Elbow 129">
              <a:extLst>
                <a:ext uri="{FF2B5EF4-FFF2-40B4-BE49-F238E27FC236}">
                  <a16:creationId xmlns:a16="http://schemas.microsoft.com/office/drawing/2014/main" id="{29A8BFFF-5116-C19A-3CC9-24B2BD4DB2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37CEDD5C-B0CD-86AB-C86D-2A903B5CABBA}"/>
                    </a:ext>
                  </a:extLst>
                </p:cNvPr>
                <p:cNvSpPr txBox="1"/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Batch Size: 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37CEDD5C-B0CD-86AB-C86D-2A903B5CAB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blipFill>
                  <a:blip r:embed="rId18"/>
                  <a:stretch>
                    <a:fillRect l="-601" t="-4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75400CC-5F3A-B8C8-4D0B-EC96B25E93EC}"/>
              </a:ext>
            </a:extLst>
          </p:cNvPr>
          <p:cNvGrpSpPr/>
          <p:nvPr/>
        </p:nvGrpSpPr>
        <p:grpSpPr>
          <a:xfrm>
            <a:off x="8525536" y="2372943"/>
            <a:ext cx="3427895" cy="456108"/>
            <a:chOff x="326198" y="1365013"/>
            <a:chExt cx="3427895" cy="456108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58B8A82-5640-ADBD-A3E4-D5685583F9A6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4" name="Graphic 133" descr="Gears">
              <a:extLst>
                <a:ext uri="{FF2B5EF4-FFF2-40B4-BE49-F238E27FC236}">
                  <a16:creationId xmlns:a16="http://schemas.microsoft.com/office/drawing/2014/main" id="{180F0D9B-D940-E785-AEC9-DEE7ABB1C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35" name="Connector: Elbow 134">
              <a:extLst>
                <a:ext uri="{FF2B5EF4-FFF2-40B4-BE49-F238E27FC236}">
                  <a16:creationId xmlns:a16="http://schemas.microsoft.com/office/drawing/2014/main" id="{16F0AEA2-5AA2-C147-5CEA-4DD30B473C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CE7D24A-2E08-EEC3-0463-A581F7F01ECE}"/>
                </a:ext>
              </a:extLst>
            </p:cNvPr>
            <p:cNvSpPr txBox="1"/>
            <p:nvPr/>
          </p:nvSpPr>
          <p:spPr>
            <a:xfrm>
              <a:off x="711202" y="1410733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Optimizer: AdamW</a:t>
              </a: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850EB3C-331C-E05E-B910-273CD298C5D9}"/>
              </a:ext>
            </a:extLst>
          </p:cNvPr>
          <p:cNvGrpSpPr/>
          <p:nvPr/>
        </p:nvGrpSpPr>
        <p:grpSpPr>
          <a:xfrm>
            <a:off x="8525536" y="2933289"/>
            <a:ext cx="3427895" cy="456108"/>
            <a:chOff x="326198" y="1365013"/>
            <a:chExt cx="3427895" cy="456108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009228C2-CFBA-4E91-CE84-808854B1A28D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39" name="Graphic 138" descr="Gears">
              <a:extLst>
                <a:ext uri="{FF2B5EF4-FFF2-40B4-BE49-F238E27FC236}">
                  <a16:creationId xmlns:a16="http://schemas.microsoft.com/office/drawing/2014/main" id="{8F8595C3-19AB-3F78-1609-411FDADD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40" name="Connector: Elbow 139">
              <a:extLst>
                <a:ext uri="{FF2B5EF4-FFF2-40B4-BE49-F238E27FC236}">
                  <a16:creationId xmlns:a16="http://schemas.microsoft.com/office/drawing/2014/main" id="{C45A79E7-3F67-024C-D43F-44AEEE5207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0D1BC8A-722F-8223-8D70-2C13D5468092}"/>
                </a:ext>
              </a:extLst>
            </p:cNvPr>
            <p:cNvSpPr txBox="1"/>
            <p:nvPr/>
          </p:nvSpPr>
          <p:spPr>
            <a:xfrm>
              <a:off x="711202" y="1410733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Scaler: NativeScaler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A386450-DAE0-BC31-8E64-EEC85FC6768C}"/>
              </a:ext>
            </a:extLst>
          </p:cNvPr>
          <p:cNvGrpSpPr/>
          <p:nvPr/>
        </p:nvGrpSpPr>
        <p:grpSpPr>
          <a:xfrm>
            <a:off x="8525536" y="3493635"/>
            <a:ext cx="3427895" cy="456108"/>
            <a:chOff x="326198" y="1365013"/>
            <a:chExt cx="3427895" cy="456108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939BAED-688A-BC51-E74F-F2B3F3F66CD5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4" name="Graphic 143" descr="Gears">
              <a:extLst>
                <a:ext uri="{FF2B5EF4-FFF2-40B4-BE49-F238E27FC236}">
                  <a16:creationId xmlns:a16="http://schemas.microsoft.com/office/drawing/2014/main" id="{0B3F2082-7795-0070-1C38-1A7306664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45" name="Connector: Elbow 144">
              <a:extLst>
                <a:ext uri="{FF2B5EF4-FFF2-40B4-BE49-F238E27FC236}">
                  <a16:creationId xmlns:a16="http://schemas.microsoft.com/office/drawing/2014/main" id="{F16173EA-5185-EB39-5961-DA41FF2E45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14C855D-38A0-1E5A-AA4A-938C76841E15}"/>
                </a:ext>
              </a:extLst>
            </p:cNvPr>
            <p:cNvSpPr txBox="1"/>
            <p:nvPr/>
          </p:nvSpPr>
          <p:spPr>
            <a:xfrm>
              <a:off x="711202" y="1410733"/>
              <a:ext cx="30428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LR Scheduler: CosineLRScheduler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B2D9ABE-6451-7E69-F2EF-C8FA720E76FB}"/>
              </a:ext>
            </a:extLst>
          </p:cNvPr>
          <p:cNvGrpSpPr/>
          <p:nvPr/>
        </p:nvGrpSpPr>
        <p:grpSpPr>
          <a:xfrm>
            <a:off x="8525536" y="4053981"/>
            <a:ext cx="3427895" cy="456108"/>
            <a:chOff x="326198" y="1365013"/>
            <a:chExt cx="3427895" cy="456108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F1CD31C-998E-130C-82EC-02653608B1FE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9" name="Graphic 148" descr="Gears">
              <a:extLst>
                <a:ext uri="{FF2B5EF4-FFF2-40B4-BE49-F238E27FC236}">
                  <a16:creationId xmlns:a16="http://schemas.microsoft.com/office/drawing/2014/main" id="{28FCDBD4-2C74-ECED-F380-5D01DFE4A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50" name="Connector: Elbow 149">
              <a:extLst>
                <a:ext uri="{FF2B5EF4-FFF2-40B4-BE49-F238E27FC236}">
                  <a16:creationId xmlns:a16="http://schemas.microsoft.com/office/drawing/2014/main" id="{AB411188-7180-3243-C4E6-BBB53F4031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B5D346D7-B1F5-5B0F-1C1C-1CE3AA2B2797}"/>
                    </a:ext>
                  </a:extLst>
                </p:cNvPr>
                <p:cNvSpPr txBox="1"/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Base LR: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1</m:t>
                      </m:r>
                      <m:r>
                        <a:rPr lang="en-U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a14:m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B5D346D7-B1F5-5B0F-1C1C-1CE3AA2B27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blipFill>
                  <a:blip r:embed="rId19"/>
                  <a:stretch>
                    <a:fillRect l="-601" t="-2000" b="-2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F463746-49E9-9893-2602-9C05BB0ED181}"/>
              </a:ext>
            </a:extLst>
          </p:cNvPr>
          <p:cNvGrpSpPr/>
          <p:nvPr/>
        </p:nvGrpSpPr>
        <p:grpSpPr>
          <a:xfrm>
            <a:off x="8525536" y="5174673"/>
            <a:ext cx="3427895" cy="456108"/>
            <a:chOff x="326198" y="1365013"/>
            <a:chExt cx="3427895" cy="456108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F74F10C1-4840-DC6E-6138-935B831E75B5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54" name="Graphic 153" descr="Gears">
              <a:extLst>
                <a:ext uri="{FF2B5EF4-FFF2-40B4-BE49-F238E27FC236}">
                  <a16:creationId xmlns:a16="http://schemas.microsoft.com/office/drawing/2014/main" id="{703A275A-1080-3C61-259A-CA7F4ADD2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55" name="Connector: Elbow 154">
              <a:extLst>
                <a:ext uri="{FF2B5EF4-FFF2-40B4-BE49-F238E27FC236}">
                  <a16:creationId xmlns:a16="http://schemas.microsoft.com/office/drawing/2014/main" id="{D57A70E2-DDD9-BD83-A86F-B844EF0450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F1AC7D5C-ED5D-B872-F258-040A3AE92A85}"/>
                    </a:ext>
                  </a:extLst>
                </p:cNvPr>
                <p:cNvSpPr txBox="1"/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Weight Decay: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0.05</m:t>
                      </m:r>
                    </m:oMath>
                  </a14:m>
                  <a:endPara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F1AC7D5C-ED5D-B872-F258-040A3AE9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blipFill>
                  <a:blip r:embed="rId20"/>
                  <a:stretch>
                    <a:fillRect l="-601"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C50137A0-3A7B-01FE-A026-5003315D4982}"/>
              </a:ext>
            </a:extLst>
          </p:cNvPr>
          <p:cNvGrpSpPr/>
          <p:nvPr/>
        </p:nvGrpSpPr>
        <p:grpSpPr>
          <a:xfrm>
            <a:off x="8525536" y="4614327"/>
            <a:ext cx="3427895" cy="456108"/>
            <a:chOff x="326198" y="1365013"/>
            <a:chExt cx="3427895" cy="456108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F592609-F690-97BB-FA04-0BCDB9114D2D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59" name="Graphic 158" descr="Gears">
              <a:extLst>
                <a:ext uri="{FF2B5EF4-FFF2-40B4-BE49-F238E27FC236}">
                  <a16:creationId xmlns:a16="http://schemas.microsoft.com/office/drawing/2014/main" id="{CAB0E63A-0B74-F6BF-E522-8946B85A5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2DC84592-7193-130F-F253-3027CF9CE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336" y="1547200"/>
              <a:ext cx="3402156" cy="273921"/>
            </a:xfrm>
            <a:prstGeom prst="bentConnector3">
              <a:avLst>
                <a:gd name="adj1" fmla="val 99953"/>
              </a:avLst>
            </a:prstGeom>
            <a:ln>
              <a:solidFill>
                <a:srgbClr val="E7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25665563-61D4-A4E8-3B61-8EA1E65F0EDA}"/>
                    </a:ext>
                  </a:extLst>
                </p:cNvPr>
                <p:cNvSpPr txBox="1"/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Min LR:</a:t>
                  </a:r>
                  <a14:m>
                    <m:oMath xmlns:m="http://schemas.openxmlformats.org/officeDocument/2006/math">
                      <m:r>
                        <a:rPr lang="en-US" sz="1400" b="0" i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5</m:t>
                      </m:r>
                      <m:r>
                        <a:rPr lang="en-US" sz="14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</m:oMath>
                  </a14:m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25665563-61D4-A4E8-3B61-8EA1E65F0E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blipFill>
                  <a:blip r:embed="rId21"/>
                  <a:stretch>
                    <a:fillRect l="-601" b="-215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3754FB0-3C16-F41D-D3F3-75BD131B842B}"/>
              </a:ext>
            </a:extLst>
          </p:cNvPr>
          <p:cNvGrpSpPr/>
          <p:nvPr/>
        </p:nvGrpSpPr>
        <p:grpSpPr>
          <a:xfrm>
            <a:off x="8525536" y="5735018"/>
            <a:ext cx="3427895" cy="365760"/>
            <a:chOff x="326198" y="1365013"/>
            <a:chExt cx="3427895" cy="365760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8E960DD-E323-E807-77AF-FF508112A2F6}"/>
                </a:ext>
              </a:extLst>
            </p:cNvPr>
            <p:cNvSpPr/>
            <p:nvPr/>
          </p:nvSpPr>
          <p:spPr>
            <a:xfrm>
              <a:off x="326198" y="1365013"/>
              <a:ext cx="365760" cy="365760"/>
            </a:xfrm>
            <a:prstGeom prst="ellipse">
              <a:avLst/>
            </a:prstGeom>
            <a:solidFill>
              <a:srgbClr val="25A7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64" name="Graphic 163" descr="Gears">
              <a:extLst>
                <a:ext uri="{FF2B5EF4-FFF2-40B4-BE49-F238E27FC236}">
                  <a16:creationId xmlns:a16="http://schemas.microsoft.com/office/drawing/2014/main" id="{0E0B5739-DD7C-BBA0-0F3E-6BED9A53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7374" y="1410733"/>
              <a:ext cx="274320" cy="2743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279AABB0-BF52-CB90-5804-3031831E38EC}"/>
                    </a:ext>
                  </a:extLst>
                </p:cNvPr>
                <p:cNvSpPr txBox="1"/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GPU: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 NVIDIA Tesla T4 (16GB RAM )</a:t>
                  </a:r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279AABB0-BF52-CB90-5804-3031831E38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02" y="1410733"/>
                  <a:ext cx="3042891" cy="307777"/>
                </a:xfrm>
                <a:prstGeom prst="rect">
                  <a:avLst/>
                </a:prstGeom>
                <a:blipFill>
                  <a:blip r:embed="rId22"/>
                  <a:stretch>
                    <a:fillRect l="-601" t="-1961" r="-40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67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4" grpId="0" animBg="1"/>
      <p:bldP spid="35" grpId="0" animBg="1"/>
      <p:bldP spid="89" grpId="0" animBg="1"/>
      <p:bldP spid="92" grpId="0"/>
      <p:bldP spid="93" grpId="0" animBg="1"/>
      <p:bldP spid="97" grpId="0" animBg="1"/>
      <p:bldP spid="100" grpId="0"/>
      <p:bldP spid="102" grpId="0" animBg="1"/>
      <p:bldP spid="105" grpId="0"/>
      <p:bldP spid="107" grpId="0" animBg="1"/>
      <p:bldP spid="110" grpId="0"/>
      <p:bldP spid="112" grpId="0" animBg="1"/>
      <p:bldP spid="115" grpId="0"/>
      <p:bldP spid="116" grpId="0" animBg="1"/>
      <p:bldP spid="118" grpId="0"/>
      <p:bldP spid="119" grpId="0"/>
      <p:bldP spid="120" grpId="0"/>
      <p:bldP spid="1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1CC6A8-4B22-018B-302E-62BBDBCD7456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E2EACC-0D70-9968-0A7A-D1C0F9E7B3A1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29/40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965C90-C52F-BD8F-D2FE-E9E424E3920F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BEDEE4B4-CE20-1475-9432-C809066F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252C4512-5F80-E215-9B55-AA0B4EB9C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CDCF31-866F-996E-A9C9-773311030C23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E8BC6D-1CF7-4D98-8526-F964FB99D54B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439AD3B-4F0B-AB68-A1C6-A52356C777C6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4928BF5F-7DCF-9051-9FFA-A621A9147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0811ABEA-9E77-2371-2659-9C1B6E8D6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3E57E04-25E2-EE6E-C912-7E3D11DCE8BE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D468676-0E66-05DB-0EE8-5B8BC8E431CF}"/>
              </a:ext>
            </a:extLst>
          </p:cNvPr>
          <p:cNvSpPr txBox="1"/>
          <p:nvPr/>
        </p:nvSpPr>
        <p:spPr>
          <a:xfrm>
            <a:off x="494534" y="-36525"/>
            <a:ext cx="8206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Experiments –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AD3441B-C346-4F30-D2C7-9DF33B14E5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7076126"/>
                  </p:ext>
                </p:extLst>
              </p:nvPr>
            </p:nvGraphicFramePr>
            <p:xfrm>
              <a:off x="1730307" y="734125"/>
              <a:ext cx="8731385" cy="54967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0903">
                      <a:extLst>
                        <a:ext uri="{9D8B030D-6E8A-4147-A177-3AD203B41FA5}">
                          <a16:colId xmlns:a16="http://schemas.microsoft.com/office/drawing/2014/main" val="315030853"/>
                        </a:ext>
                      </a:extLst>
                    </a:gridCol>
                    <a:gridCol w="1762934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1762934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1762934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1463094564"/>
                        </a:ext>
                      </a:extLst>
                    </a:gridCol>
                  </a:tblGrid>
                  <a:tr h="682868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Evaluation of the initial seed localization maps (Seed) on the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PASCAL VOC 2012 train set in terms of </a:t>
                          </a:r>
                          <a:r>
                            <a:rPr lang="en-US" sz="2000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Evaluation of the initial seed localization maps (Seed) on the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PASCAL VOC 2012 train set in terms of </a:t>
                          </a:r>
                          <a:r>
                            <a:rPr lang="en-US" sz="2000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Method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Method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Year</a:t>
                          </a: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Backbone</a:t>
                          </a: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 (%)</a:t>
                          </a: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274320"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CNN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PSA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2018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VGG-16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48.00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IRN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2019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ResNet-50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48.30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195626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SEAM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ResNet-38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47.43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0301403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SC-CAM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ResNet-101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50.90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8851596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SIPE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2022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ResNet-50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50.10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399259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9591969"/>
                      </a:ext>
                    </a:extLst>
                  </a:tr>
                  <a:tr h="365760">
                    <a:tc rowSpan="6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Transformer</a:t>
                          </a:r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MCTformer-V1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2022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DeiT-S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47.20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1715294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MCTformer-V2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2022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DeiT-S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48.51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5898343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TransCam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2023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Conformer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51.70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2646600"/>
                      </a:ext>
                    </a:extLst>
                  </a:tr>
                  <a:tr h="118872">
                    <a:tc vMerge="1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0832725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SWTformer-V1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2024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Swin-T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49.84</m:t>
                                </m:r>
                                <m:r>
                                  <a:rPr lang="en-US" sz="1800" b="0" i="1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rgbClr val="FF99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+0.82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solidFill>
                                          <a:srgbClr val="59595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𝑎𝑣𝑔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6329204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SWTformer-V2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2024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Swin-T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55.16</m:t>
                                </m:r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800" b="0" i="1" smtClean="0">
                                    <a:solidFill>
                                      <a:srgbClr val="FF9966"/>
                                    </a:solidFill>
                                    <a:latin typeface="Cambria Math" panose="02040503050406030204" pitchFamily="18" charset="0"/>
                                  </a:rPr>
                                  <m:t>+5.32</m:t>
                                </m:r>
                                <m:r>
                                  <a:rPr lang="en-US" sz="1800" b="0" i="1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92861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AD3441B-C346-4F30-D2C7-9DF33B14E5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7076126"/>
                  </p:ext>
                </p:extLst>
              </p:nvPr>
            </p:nvGraphicFramePr>
            <p:xfrm>
              <a:off x="1730307" y="734125"/>
              <a:ext cx="8731385" cy="549678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30903">
                      <a:extLst>
                        <a:ext uri="{9D8B030D-6E8A-4147-A177-3AD203B41FA5}">
                          <a16:colId xmlns:a16="http://schemas.microsoft.com/office/drawing/2014/main" val="315030853"/>
                        </a:ext>
                      </a:extLst>
                    </a:gridCol>
                    <a:gridCol w="1762934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1762934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1762934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  <a:gridCol w="2011680">
                      <a:extLst>
                        <a:ext uri="{9D8B030D-6E8A-4147-A177-3AD203B41FA5}">
                          <a16:colId xmlns:a16="http://schemas.microsoft.com/office/drawing/2014/main" val="1463094564"/>
                        </a:ext>
                      </a:extLst>
                    </a:gridCol>
                  </a:tblGrid>
                  <a:tr h="701040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Evaluation of the initial seed localization maps (Seed) on the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PASCAL VOC 2012 train set in terms of </a:t>
                          </a:r>
                          <a:r>
                            <a:rPr lang="en-US" sz="2000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Evaluation of the initial seed localization maps (Seed) on the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PASCAL VOC 2012 train set in terms of </a:t>
                          </a:r>
                          <a:r>
                            <a:rPr lang="en-US" sz="2000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Method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Method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Year</a:t>
                          </a: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Backbone</a:t>
                          </a: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 (%)</a:t>
                          </a: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365760"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CNN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PSA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2018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VGG-16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341667" r="-1212" b="-10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IRN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2019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ResNet-50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441667" r="-1212" b="-9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195626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SEAM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ResNet-38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541667" r="-1212" b="-8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0301403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SC-CAM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ResNet-101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641667" r="-1212" b="-7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8851596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SIPE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2022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ResNet-50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741667" r="-1212" b="-67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3992595"/>
                      </a:ext>
                    </a:extLst>
                  </a:tr>
                  <a:tr h="116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9591969"/>
                      </a:ext>
                    </a:extLst>
                  </a:tr>
                  <a:tr h="365760">
                    <a:tc rowSpan="6"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Transformer</a:t>
                          </a:r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MCTformer-V1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2022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DeiT-S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873333" r="-1212" b="-54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1715294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MCTformer-V2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2022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DeiT-S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973333" r="-1212" b="-44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5898343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TransCam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2023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Conformer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1055738" r="-1212" b="-336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2646600"/>
                      </a:ext>
                    </a:extLst>
                  </a:tr>
                  <a:tr h="118872">
                    <a:tc vMerge="1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sz="1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00832725"/>
                      </a:ext>
                    </a:extLst>
                  </a:tr>
                  <a:tr h="388112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SWTformer-V1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2024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Swin-T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1131250" r="-1212" b="-190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46329204"/>
                      </a:ext>
                    </a:extLst>
                  </a:tr>
                  <a:tr h="36576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16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</a:rPr>
                            <a:t>SWTformer-V2</a:t>
                          </a: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2024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Swin-T</a:t>
                          </a: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34848" t="-1313333" r="-1212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92861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2440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70AEDBA-0562-72F9-1C02-EFC4091DD78E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872ABD-120F-A8E0-E241-4F2F15459774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31/40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69D584-0420-1D8D-2896-B1C647FCEFA6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307D0C06-C539-E726-B3A3-18F85B4C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ADA9F7A0-B8E9-75E7-281A-FB7DEDBCD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7CDBBB-BDA5-1C3A-5D4C-550A42FC2C0F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121FA15-AEF2-9825-BF56-B7D45CFA62CF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92B4A4F-EE2A-C747-99D4-3CFDE7FC567D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B37B6627-F2BD-CF09-3E1F-F61A2A63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1885C6AF-CE69-8F81-965F-0AF731EFE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EAC820-116F-F9DA-EDD5-78FA6D5C753A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5438254-F64E-A2BE-2E35-5B254C579158}"/>
              </a:ext>
            </a:extLst>
          </p:cNvPr>
          <p:cNvSpPr txBox="1"/>
          <p:nvPr/>
        </p:nvSpPr>
        <p:spPr>
          <a:xfrm>
            <a:off x="494533" y="-36525"/>
            <a:ext cx="8233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Ablation Studies – Effectiveness of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F12BF8C-26A1-2C44-CA56-E283E9373E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5826790"/>
                  </p:ext>
                </p:extLst>
              </p:nvPr>
            </p:nvGraphicFramePr>
            <p:xfrm>
              <a:off x="494533" y="2508805"/>
              <a:ext cx="6337014" cy="20954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338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2112338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2112338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</a:tblGrid>
                  <a:tr h="68286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cosine similarity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 err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ReLU</a:t>
                          </a:r>
                          <a:endParaRPr lang="en-US" sz="1800" b="1" kern="1200" noProof="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Cosine Similarity</a:t>
                          </a: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err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mIoU</a:t>
                          </a:r>
                          <a:r>
                            <a:rPr lang="en-US" sz="1800" b="1" kern="12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 (%)</a:t>
                          </a:r>
                          <a:endParaRPr lang="en-US" sz="1800" b="1" kern="12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53.86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55.16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BF12BF8C-26A1-2C44-CA56-E283E9373E3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5826790"/>
                  </p:ext>
                </p:extLst>
              </p:nvPr>
            </p:nvGraphicFramePr>
            <p:xfrm>
              <a:off x="494533" y="2508805"/>
              <a:ext cx="6337014" cy="20954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338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2112338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2112338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</a:tblGrid>
                  <a:tr h="70104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cosine similarity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 err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ReLU</a:t>
                          </a:r>
                          <a:endParaRPr lang="en-US" sz="1800" b="1" kern="1200" noProof="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Cosine Similarity</a:t>
                          </a: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err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mIoU</a:t>
                          </a:r>
                          <a:r>
                            <a:rPr lang="en-US" sz="1800" b="1" kern="12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 (%)</a:t>
                          </a:r>
                          <a:endParaRPr lang="en-US" sz="1800" b="1" kern="12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578" t="-241176" r="-101445" b="-7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000" t="-241176" r="-1153" b="-7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0C9DF34C-E74B-F168-4104-D88D3EE4F1FB}"/>
              </a:ext>
            </a:extLst>
          </p:cNvPr>
          <p:cNvSpPr/>
          <p:nvPr/>
        </p:nvSpPr>
        <p:spPr>
          <a:xfrm>
            <a:off x="7505890" y="2290886"/>
            <a:ext cx="4191577" cy="2637162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D6E89E6E-B54C-5C16-5FEC-F33AD6305433}"/>
              </a:ext>
            </a:extLst>
          </p:cNvPr>
          <p:cNvSpPr/>
          <p:nvPr/>
        </p:nvSpPr>
        <p:spPr>
          <a:xfrm>
            <a:off x="8262757" y="2124666"/>
            <a:ext cx="2574921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Formula: (3-4)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705F4F5-DC9E-7939-178C-33A7ED2A708A}"/>
              </a:ext>
            </a:extLst>
          </p:cNvPr>
          <p:cNvCxnSpPr>
            <a:cxnSpLocks/>
          </p:cNvCxnSpPr>
          <p:nvPr/>
        </p:nvCxnSpPr>
        <p:spPr>
          <a:xfrm>
            <a:off x="7505890" y="3788750"/>
            <a:ext cx="4191577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9CC7ED9F-11F4-4514-F7C3-9EDA9635B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228" y="2817461"/>
            <a:ext cx="2218859" cy="529799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F4FFA98-B918-79E2-F272-AF944C16FC55}"/>
              </a:ext>
            </a:extLst>
          </p:cNvPr>
          <p:cNvSpPr/>
          <p:nvPr/>
        </p:nvSpPr>
        <p:spPr>
          <a:xfrm rot="16200000">
            <a:off x="7406599" y="2956944"/>
            <a:ext cx="636251" cy="2743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SIPE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3753AEB-F6B9-96BF-115B-638B84629E99}"/>
              </a:ext>
            </a:extLst>
          </p:cNvPr>
          <p:cNvSpPr/>
          <p:nvPr/>
        </p:nvSpPr>
        <p:spPr>
          <a:xfrm rot="16200000">
            <a:off x="7254668" y="4227289"/>
            <a:ext cx="988290" cy="2743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SWTformer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C05C038-5DB3-F4D5-5FFB-08BCA61FC4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307" r="7074" b="82152"/>
          <a:stretch>
            <a:fillRect/>
          </a:stretch>
        </p:blipFill>
        <p:spPr>
          <a:xfrm>
            <a:off x="9590538" y="3868820"/>
            <a:ext cx="910267" cy="95131"/>
          </a:xfrm>
          <a:custGeom>
            <a:avLst/>
            <a:gdLst>
              <a:gd name="connsiteX0" fmla="*/ 0 w 910267"/>
              <a:gd name="connsiteY0" fmla="*/ 0 h 95131"/>
              <a:gd name="connsiteX1" fmla="*/ 910267 w 910267"/>
              <a:gd name="connsiteY1" fmla="*/ 0 h 95131"/>
              <a:gd name="connsiteX2" fmla="*/ 910267 w 910267"/>
              <a:gd name="connsiteY2" fmla="*/ 95131 h 95131"/>
              <a:gd name="connsiteX3" fmla="*/ 0 w 910267"/>
              <a:gd name="connsiteY3" fmla="*/ 95131 h 95131"/>
              <a:gd name="connsiteX4" fmla="*/ 0 w 910267"/>
              <a:gd name="connsiteY4" fmla="*/ 0 h 95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0267" h="95131">
                <a:moveTo>
                  <a:pt x="0" y="0"/>
                </a:moveTo>
                <a:lnTo>
                  <a:pt x="910267" y="0"/>
                </a:lnTo>
                <a:lnTo>
                  <a:pt x="910267" y="95131"/>
                </a:lnTo>
                <a:lnTo>
                  <a:pt x="0" y="951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8467082-9DA9-60CB-FB01-248887DC38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964" y="4144038"/>
            <a:ext cx="3713575" cy="44081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1E6CED0-89B1-53FA-D022-DED0262216DD}"/>
              </a:ext>
            </a:extLst>
          </p:cNvPr>
          <p:cNvSpPr/>
          <p:nvPr/>
        </p:nvSpPr>
        <p:spPr>
          <a:xfrm>
            <a:off x="5338617" y="3794527"/>
            <a:ext cx="757383" cy="349511"/>
          </a:xfrm>
          <a:prstGeom prst="rect">
            <a:avLst/>
          </a:prstGeom>
          <a:noFill/>
          <a:ln w="19050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54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5281384-0C49-8BB7-7D2E-4C0533740671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9F3B39-E71C-35FF-7A7D-9C641D585C9B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32/40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979C89B-26AB-8D29-206C-28566CEF72DA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Image Processing Lab · GitHub">
            <a:extLst>
              <a:ext uri="{FF2B5EF4-FFF2-40B4-BE49-F238E27FC236}">
                <a16:creationId xmlns:a16="http://schemas.microsoft.com/office/drawing/2014/main" id="{6D5F6258-D048-1586-F719-08B3B53C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B746521B-C161-5236-36B8-1DA189E89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ABDC92-76E5-FA5A-DEDA-7510159BF70B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0313464-23C8-9E3B-3A95-BF2D629169B3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C542508-D057-9F43-A56A-9A9564B65875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Picture 34" descr="Image Processing Lab · GitHub">
            <a:extLst>
              <a:ext uri="{FF2B5EF4-FFF2-40B4-BE49-F238E27FC236}">
                <a16:creationId xmlns:a16="http://schemas.microsoft.com/office/drawing/2014/main" id="{EF890561-A087-7777-E2EB-CA52EF16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D716C9F4-C11D-8CEF-6B6C-0FC4CBC8A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10A1BC2-28C9-FE01-A664-180DB74648DB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569F7D7-4235-CAB0-190B-07B22643D8AF}"/>
              </a:ext>
            </a:extLst>
          </p:cNvPr>
          <p:cNvSpPr txBox="1"/>
          <p:nvPr/>
        </p:nvSpPr>
        <p:spPr>
          <a:xfrm>
            <a:off x="494534" y="-36525"/>
            <a:ext cx="847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Ablation Studies – Effectiveness of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C6C8333B-87AF-B67A-4F95-AE343FBC29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1103390"/>
                  </p:ext>
                </p:extLst>
              </p:nvPr>
            </p:nvGraphicFramePr>
            <p:xfrm>
              <a:off x="366283" y="2277396"/>
              <a:ext cx="11154003" cy="20954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3429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2922669929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2781295175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3987810670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1108989873"/>
                        </a:ext>
                      </a:extLst>
                    </a:gridCol>
                  </a:tblGrid>
                  <a:tr h="682868"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hierarchical feature fusion methods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HFF_1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HFF_2</a:t>
                          </a: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HFF_3</a:t>
                          </a: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HFF_4</a:t>
                          </a: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HFF_5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HFF_6</a:t>
                          </a: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err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mIoU</a:t>
                          </a:r>
                          <a:r>
                            <a:rPr lang="en-US" sz="1800" b="1" kern="12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 (%)</a:t>
                          </a:r>
                          <a:endParaRPr lang="en-US" sz="1800" b="1" kern="12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50.21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50.96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51.27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51.84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53.38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55.16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C6C8333B-87AF-B67A-4F95-AE343FBC29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1103390"/>
                  </p:ext>
                </p:extLst>
              </p:nvPr>
            </p:nvGraphicFramePr>
            <p:xfrm>
              <a:off x="366283" y="2277396"/>
              <a:ext cx="11154003" cy="20954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3429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2922669929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2781295175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3987810670"/>
                        </a:ext>
                      </a:extLst>
                    </a:gridCol>
                    <a:gridCol w="1593429">
                      <a:extLst>
                        <a:ext uri="{9D8B030D-6E8A-4147-A177-3AD203B41FA5}">
                          <a16:colId xmlns:a16="http://schemas.microsoft.com/office/drawing/2014/main" val="1108989873"/>
                        </a:ext>
                      </a:extLst>
                    </a:gridCol>
                  </a:tblGrid>
                  <a:tr h="701040"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hierarchical feature fusion methods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HFF_1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HFF_2</a:t>
                          </a: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HFF_3</a:t>
                          </a: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HFF_4</a:t>
                          </a: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HFF_5</a:t>
                          </a: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noProof="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HFF_6</a:t>
                          </a: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1800" b="1" kern="1200" dirty="0" err="1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mIoU</a:t>
                          </a:r>
                          <a:r>
                            <a:rPr lang="en-US" sz="1800" b="1" kern="1200" dirty="0">
                              <a:solidFill>
                                <a:schemeClr val="bg1">
                                  <a:lumMod val="95000"/>
                                </a:schemeClr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 (%)</a:t>
                          </a:r>
                          <a:endParaRPr lang="en-US" sz="1800" b="1" kern="1200" dirty="0">
                            <a:solidFill>
                              <a:schemeClr val="bg1">
                                <a:lumMod val="95000"/>
                              </a:schemeClr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00" t="-241176" r="-500382" b="-7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0766" t="-241176" r="-402299" b="-7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99618" t="-241176" r="-300763" b="-7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1149" t="-241176" r="-201916" b="-7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99237" t="-241176" r="-101145" b="-72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33" t="-241176" r="-1533" b="-72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A16C674-01C2-B69C-DFAD-1C88AC0BA283}"/>
              </a:ext>
            </a:extLst>
          </p:cNvPr>
          <p:cNvSpPr/>
          <p:nvPr/>
        </p:nvSpPr>
        <p:spPr>
          <a:xfrm>
            <a:off x="10306294" y="3558304"/>
            <a:ext cx="757383" cy="349511"/>
          </a:xfrm>
          <a:prstGeom prst="rect">
            <a:avLst/>
          </a:prstGeom>
          <a:noFill/>
          <a:ln w="19050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E271F-1EE9-85F7-B4EB-050CB796957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4719" y="592585"/>
            <a:ext cx="3280924" cy="1627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1870E5-5F58-11A9-7E86-05F0F20B349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7699" y="4410829"/>
            <a:ext cx="3916529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4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C69B622-DDAF-FF1C-C13D-098725DBB354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D786D-56BE-8FC4-7C94-1431BFDB22EA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33/40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9D526A-D9F2-986E-549A-442CD8EFE4C9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Image Processing Lab · GitHub">
            <a:extLst>
              <a:ext uri="{FF2B5EF4-FFF2-40B4-BE49-F238E27FC236}">
                <a16:creationId xmlns:a16="http://schemas.microsoft.com/office/drawing/2014/main" id="{2429AF87-E37D-B968-3326-814675C7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F30AE76F-5E97-F0DB-40F7-EDCBAE4BC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2D871E-04A9-D0F2-91DB-C1F1CB436734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5476D41-FF88-1121-466E-9CB8A84AB2E5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CE055A-F5BE-7C97-6983-0D8A52261444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Picture 34" descr="Image Processing Lab · GitHub">
            <a:extLst>
              <a:ext uri="{FF2B5EF4-FFF2-40B4-BE49-F238E27FC236}">
                <a16:creationId xmlns:a16="http://schemas.microsoft.com/office/drawing/2014/main" id="{EA2A5129-9312-ECDE-0397-DD2F830A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88163EB0-DA59-5C8F-6D09-E63E022E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096F15-BBA6-6549-2249-ECE1248B3E65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F4F003F-A4CB-C971-0CB5-FB2162016AD1}"/>
              </a:ext>
            </a:extLst>
          </p:cNvPr>
          <p:cNvSpPr txBox="1"/>
          <p:nvPr/>
        </p:nvSpPr>
        <p:spPr>
          <a:xfrm>
            <a:off x="494534" y="-36525"/>
            <a:ext cx="846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Ablation Studies – Effectiveness of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06D5CBF-B924-A2CD-76BC-65F4F331DB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851896"/>
                  </p:ext>
                </p:extLst>
              </p:nvPr>
            </p:nvGraphicFramePr>
            <p:xfrm>
              <a:off x="1871325" y="649632"/>
              <a:ext cx="8449350" cy="54033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050">
                      <a:extLst>
                        <a:ext uri="{9D8B030D-6E8A-4147-A177-3AD203B41FA5}">
                          <a16:colId xmlns:a16="http://schemas.microsoft.com/office/drawing/2014/main" val="289034471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108726635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134012647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463094564"/>
                        </a:ext>
                      </a:extLst>
                    </a:gridCol>
                  </a:tblGrid>
                  <a:tr h="682868"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image scales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image scales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000" b="1" i="1" smtClean="0">
                                    <a:solidFill>
                                      <a:srgbClr val="F3F3F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3F3F3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3F3F3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𝟑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US" sz="20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3F3F3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𝟎</m:t>
                                </m:r>
                              </m:oMath>
                            </m:oMathPara>
                          </a14:m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3F3F3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 (%)</a:t>
                          </a: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40.96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49.35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706557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50.67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430778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49.69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6116696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53.38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812570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53.49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7658152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52.54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3332495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0" kern="1200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55.41</m:t>
                                </m:r>
                              </m:oMath>
                            </m:oMathPara>
                          </a14:m>
                          <a:endParaRPr lang="en-US" sz="18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195626"/>
                      </a:ext>
                    </a:extLst>
                  </a:tr>
                  <a:tr h="11887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349384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rgbClr val="595959"/>
                                    </a:solidFill>
                                    <a:latin typeface="Cambria Math" panose="02040503050406030204" pitchFamily="18" charset="0"/>
                                  </a:rPr>
                                  <m:t>55.16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595959"/>
                            </a:solidFill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171529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F06D5CBF-B924-A2CD-76BC-65F4F331DB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851896"/>
                  </p:ext>
                </p:extLst>
              </p:nvPr>
            </p:nvGraphicFramePr>
            <p:xfrm>
              <a:off x="1871325" y="649632"/>
              <a:ext cx="8449350" cy="54033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7050">
                      <a:extLst>
                        <a:ext uri="{9D8B030D-6E8A-4147-A177-3AD203B41FA5}">
                          <a16:colId xmlns:a16="http://schemas.microsoft.com/office/drawing/2014/main" val="289034471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108726635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134012647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3304006865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3717667962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116000239"/>
                        </a:ext>
                      </a:extLst>
                    </a:gridCol>
                    <a:gridCol w="1207050">
                      <a:extLst>
                        <a:ext uri="{9D8B030D-6E8A-4147-A177-3AD203B41FA5}">
                          <a16:colId xmlns:a16="http://schemas.microsoft.com/office/drawing/2014/main" val="1463094564"/>
                        </a:ext>
                      </a:extLst>
                    </a:gridCol>
                  </a:tblGrid>
                  <a:tr h="701040">
                    <a:tc gridSpan="7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image scales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solidFill>
                              <a:srgbClr val="F3F3F3"/>
                            </a:solidFill>
                          </a:endParaRP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Ablation study on the effectiveness of the proposed </a:t>
                          </a:r>
                        </a:p>
                        <a:p>
                          <a:pPr algn="ctr"/>
                          <a:r>
                            <a:rPr lang="en-US" sz="2000" b="1" dirty="0">
                              <a:solidFill>
                                <a:srgbClr val="F3F3F3"/>
                              </a:solidFill>
                            </a:rPr>
                            <a:t>image scales on the accuracy of the seed map.</a:t>
                          </a:r>
                        </a:p>
                      </a:txBody>
                      <a:tcPr>
                        <a:solidFill>
                          <a:srgbClr val="A6A6A6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712545"/>
                      </a:ext>
                    </a:extLst>
                  </a:tr>
                  <a:tr h="5143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505" t="-141176" r="-603030" b="-8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00000" t="-141176" r="-500000" b="-8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01010" t="-141176" r="-402525" b="-8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01010" t="-141176" r="-302525" b="-8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01010" t="-141176" r="-202525" b="-8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98492" t="-141176" r="-101508" b="-8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 err="1">
                              <a:solidFill>
                                <a:srgbClr val="F3F3F3"/>
                              </a:solidFill>
                            </a:rPr>
                            <a:t>mIoU</a:t>
                          </a:r>
                          <a:r>
                            <a:rPr lang="en-US" b="1" dirty="0">
                              <a:solidFill>
                                <a:srgbClr val="F3F3F3"/>
                              </a:solidFill>
                            </a:rPr>
                            <a:t> (%)</a:t>
                          </a: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0122710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305970" r="-2020" b="-9298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7533283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400000" r="-2020" b="-8161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3706557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507463" r="-2020" b="-7283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4430778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598529" r="-2020" b="-617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6116696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708955" r="-2020" b="-5268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5812570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797059" r="-2020" b="-4191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7658152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20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910448" r="-2020" b="-3253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3332495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995588" r="-2020" b="-22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3195626"/>
                      </a:ext>
                    </a:extLst>
                  </a:tr>
                  <a:tr h="11887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sz="1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00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3493849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1" kern="1200" dirty="0">
                              <a:solidFill>
                                <a:srgbClr val="595959"/>
                              </a:solidFill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</a:t>
                          </a:r>
                          <a:endParaRPr lang="en-US" sz="2000" b="1" kern="1200" dirty="0">
                            <a:solidFill>
                              <a:srgbClr val="595959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595959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solidFill>
                          <a:srgbClr val="D9D9D9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01515" t="-1123529" r="-2020" b="-926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17152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898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25A6C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61BE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rgbClr val="85D2C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731849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0832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C69B622-DDAF-FF1C-C13D-098725DBB354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D786D-56BE-8FC4-7C94-1431BFDB22EA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34/40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9D526A-D9F2-986E-549A-442CD8EFE4C9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Image Processing Lab · GitHub">
            <a:extLst>
              <a:ext uri="{FF2B5EF4-FFF2-40B4-BE49-F238E27FC236}">
                <a16:creationId xmlns:a16="http://schemas.microsoft.com/office/drawing/2014/main" id="{2429AF87-E37D-B968-3326-814675C7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F30AE76F-5E97-F0DB-40F7-EDCBAE4BC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2D871E-04A9-D0F2-91DB-C1F1CB436734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5476D41-FF88-1121-466E-9CB8A84AB2E5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CE055A-F5BE-7C97-6983-0D8A52261444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Picture 34" descr="Image Processing Lab · GitHub">
            <a:extLst>
              <a:ext uri="{FF2B5EF4-FFF2-40B4-BE49-F238E27FC236}">
                <a16:creationId xmlns:a16="http://schemas.microsoft.com/office/drawing/2014/main" id="{EA2A5129-9312-ECDE-0397-DD2F830A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88163EB0-DA59-5C8F-6D09-E63E022EE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1096F15-BBA6-6549-2249-ECE1248B3E65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F4F003F-A4CB-C971-0CB5-FB2162016AD1}"/>
              </a:ext>
            </a:extLst>
          </p:cNvPr>
          <p:cNvSpPr txBox="1"/>
          <p:nvPr/>
        </p:nvSpPr>
        <p:spPr>
          <a:xfrm>
            <a:off x="494534" y="-36525"/>
            <a:ext cx="846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Qualitative Results</a:t>
            </a:r>
          </a:p>
        </p:txBody>
      </p:sp>
    </p:spTree>
    <p:extLst>
      <p:ext uri="{BB962C8B-B14F-4D97-AF65-F5344CB8AC3E}">
        <p14:creationId xmlns:p14="http://schemas.microsoft.com/office/powerpoint/2010/main" val="2085065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C8B1B4-F6FF-A813-0D05-3EE09E6D1C04}"/>
              </a:ext>
            </a:extLst>
          </p:cNvPr>
          <p:cNvSpPr/>
          <p:nvPr/>
        </p:nvSpPr>
        <p:spPr>
          <a:xfrm flipH="1">
            <a:off x="609600" y="499457"/>
            <a:ext cx="10972800" cy="5536485"/>
          </a:xfrm>
          <a:custGeom>
            <a:avLst/>
            <a:gdLst>
              <a:gd name="connsiteX0" fmla="*/ 5486400 w 10972800"/>
              <a:gd name="connsiteY0" fmla="*/ 3079334 h 5536485"/>
              <a:gd name="connsiteX1" fmla="*/ 5448948 w 10972800"/>
              <a:gd name="connsiteY1" fmla="*/ 3326140 h 5536485"/>
              <a:gd name="connsiteX2" fmla="*/ 2752434 w 10972800"/>
              <a:gd name="connsiteY2" fmla="*/ 5536485 h 5536485"/>
              <a:gd name="connsiteX3" fmla="*/ 5486400 w 10972800"/>
              <a:gd name="connsiteY3" fmla="*/ 5536485 h 5536485"/>
              <a:gd name="connsiteX4" fmla="*/ 8220366 w 10972800"/>
              <a:gd name="connsiteY4" fmla="*/ 5536485 h 5536485"/>
              <a:gd name="connsiteX5" fmla="*/ 5523852 w 10972800"/>
              <a:gd name="connsiteY5" fmla="*/ 3326140 h 5536485"/>
              <a:gd name="connsiteX6" fmla="*/ 8220366 w 10972800"/>
              <a:gd name="connsiteY6" fmla="*/ 0 h 5536485"/>
              <a:gd name="connsiteX7" fmla="*/ 5486400 w 10972800"/>
              <a:gd name="connsiteY7" fmla="*/ 0 h 5536485"/>
              <a:gd name="connsiteX8" fmla="*/ 2752434 w 10972800"/>
              <a:gd name="connsiteY8" fmla="*/ 0 h 5536485"/>
              <a:gd name="connsiteX9" fmla="*/ 0 w 10972800"/>
              <a:gd name="connsiteY9" fmla="*/ 2768242 h 5536485"/>
              <a:gd name="connsiteX10" fmla="*/ 2752434 w 10972800"/>
              <a:gd name="connsiteY10" fmla="*/ 5536484 h 5536485"/>
              <a:gd name="connsiteX11" fmla="*/ 5448948 w 10972800"/>
              <a:gd name="connsiteY11" fmla="*/ 3326139 h 5536485"/>
              <a:gd name="connsiteX12" fmla="*/ 5486400 w 10972800"/>
              <a:gd name="connsiteY12" fmla="*/ 3079333 h 5536485"/>
              <a:gd name="connsiteX13" fmla="*/ 5523852 w 10972800"/>
              <a:gd name="connsiteY13" fmla="*/ 3326139 h 5536485"/>
              <a:gd name="connsiteX14" fmla="*/ 8220366 w 10972800"/>
              <a:gd name="connsiteY14" fmla="*/ 5536484 h 5536485"/>
              <a:gd name="connsiteX15" fmla="*/ 10972800 w 10972800"/>
              <a:gd name="connsiteY15" fmla="*/ 2768242 h 5536485"/>
              <a:gd name="connsiteX16" fmla="*/ 8220366 w 10972800"/>
              <a:gd name="connsiteY16" fmla="*/ 0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72800" h="5536485">
                <a:moveTo>
                  <a:pt x="5486400" y="3079334"/>
                </a:moveTo>
                <a:lnTo>
                  <a:pt x="5448948" y="3326140"/>
                </a:lnTo>
                <a:cubicBezTo>
                  <a:pt x="5192294" y="4587582"/>
                  <a:pt x="4082545" y="5536485"/>
                  <a:pt x="2752434" y="5536485"/>
                </a:cubicBezTo>
                <a:lnTo>
                  <a:pt x="5486400" y="5536485"/>
                </a:lnTo>
                <a:lnTo>
                  <a:pt x="8220366" y="5536485"/>
                </a:lnTo>
                <a:cubicBezTo>
                  <a:pt x="6890255" y="5536485"/>
                  <a:pt x="5780506" y="4587582"/>
                  <a:pt x="5523852" y="3326140"/>
                </a:cubicBezTo>
                <a:close/>
                <a:moveTo>
                  <a:pt x="8220366" y="0"/>
                </a:moveTo>
                <a:lnTo>
                  <a:pt x="5486400" y="0"/>
                </a:lnTo>
                <a:lnTo>
                  <a:pt x="2752434" y="0"/>
                </a:lnTo>
                <a:cubicBezTo>
                  <a:pt x="1232307" y="0"/>
                  <a:pt x="0" y="1239384"/>
                  <a:pt x="0" y="2768242"/>
                </a:cubicBezTo>
                <a:cubicBezTo>
                  <a:pt x="0" y="4297100"/>
                  <a:pt x="1232307" y="5536484"/>
                  <a:pt x="2752434" y="5536484"/>
                </a:cubicBezTo>
                <a:cubicBezTo>
                  <a:pt x="4082545" y="5536484"/>
                  <a:pt x="5192294" y="4587581"/>
                  <a:pt x="5448948" y="3326139"/>
                </a:cubicBezTo>
                <a:lnTo>
                  <a:pt x="5486400" y="3079333"/>
                </a:lnTo>
                <a:lnTo>
                  <a:pt x="5523852" y="3326139"/>
                </a:lnTo>
                <a:cubicBezTo>
                  <a:pt x="5780506" y="4587581"/>
                  <a:pt x="6890255" y="5536484"/>
                  <a:pt x="8220366" y="5536484"/>
                </a:cubicBezTo>
                <a:cubicBezTo>
                  <a:pt x="9740493" y="5536484"/>
                  <a:pt x="10972800" y="4297100"/>
                  <a:pt x="10972800" y="2768242"/>
                </a:cubicBezTo>
                <a:cubicBezTo>
                  <a:pt x="10972800" y="1239384"/>
                  <a:pt x="9740493" y="0"/>
                  <a:pt x="8220366" y="0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668E3-4E43-72D8-976F-8EB6004E8A5B}"/>
              </a:ext>
            </a:extLst>
          </p:cNvPr>
          <p:cNvSpPr txBox="1"/>
          <p:nvPr/>
        </p:nvSpPr>
        <p:spPr>
          <a:xfrm>
            <a:off x="4735945" y="2188974"/>
            <a:ext cx="45477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Conclusions 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&amp; </a:t>
            </a:r>
          </a:p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Future Directions</a:t>
            </a:r>
          </a:p>
          <a:p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33B8A6-6C73-24BC-7F53-9ACEB7D5ADA2}"/>
              </a:ext>
            </a:extLst>
          </p:cNvPr>
          <p:cNvCxnSpPr>
            <a:cxnSpLocks/>
          </p:cNvCxnSpPr>
          <p:nvPr/>
        </p:nvCxnSpPr>
        <p:spPr>
          <a:xfrm>
            <a:off x="4566227" y="2552233"/>
            <a:ext cx="0" cy="125136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A2FA0A-C01C-8289-BA61-87EC96BA114C}"/>
              </a:ext>
            </a:extLst>
          </p:cNvPr>
          <p:cNvCxnSpPr>
            <a:cxnSpLocks/>
          </p:cNvCxnSpPr>
          <p:nvPr/>
        </p:nvCxnSpPr>
        <p:spPr>
          <a:xfrm flipH="1">
            <a:off x="0" y="6425564"/>
            <a:ext cx="121920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281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>
            <a:extLst>
              <a:ext uri="{FF2B5EF4-FFF2-40B4-BE49-F238E27FC236}">
                <a16:creationId xmlns:a16="http://schemas.microsoft.com/office/drawing/2014/main" id="{41E876F8-F70C-B195-E6D7-D18F0CEB12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02"/>
          <a:stretch/>
        </p:blipFill>
        <p:spPr>
          <a:xfrm>
            <a:off x="7598468" y="1844510"/>
            <a:ext cx="3468376" cy="43763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DF5EC9E-7C51-7DA8-CE96-46EAA3DA4A96}"/>
              </a:ext>
            </a:extLst>
          </p:cNvPr>
          <p:cNvGrpSpPr/>
          <p:nvPr/>
        </p:nvGrpSpPr>
        <p:grpSpPr>
          <a:xfrm>
            <a:off x="240497" y="1196381"/>
            <a:ext cx="6112715" cy="523220"/>
            <a:chOff x="297321" y="1288741"/>
            <a:chExt cx="6112715" cy="52322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9E55DD-AFF2-6211-F3CA-DFC2CA209B27}"/>
                </a:ext>
              </a:extLst>
            </p:cNvPr>
            <p:cNvSpPr txBox="1"/>
            <p:nvPr/>
          </p:nvSpPr>
          <p:spPr>
            <a:xfrm>
              <a:off x="682325" y="1288741"/>
              <a:ext cx="572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Presented a novel approach “SWTformer” 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to utilizing the Swin Transformer as a backbone for weakly supervised semantic segmentation.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B54E88B-8FDE-B6C6-FD11-12B6FAFE23FE}"/>
                </a:ext>
              </a:extLst>
            </p:cNvPr>
            <p:cNvGrpSpPr/>
            <p:nvPr/>
          </p:nvGrpSpPr>
          <p:grpSpPr>
            <a:xfrm>
              <a:off x="297321" y="1367471"/>
              <a:ext cx="365760" cy="365760"/>
              <a:chOff x="297321" y="1381561"/>
              <a:chExt cx="365760" cy="36576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571679F-CE86-DB6B-7738-12905CB4D510}"/>
                  </a:ext>
                </a:extLst>
              </p:cNvPr>
              <p:cNvSpPr/>
              <p:nvPr/>
            </p:nvSpPr>
            <p:spPr>
              <a:xfrm>
                <a:off x="297321" y="1381561"/>
                <a:ext cx="365760" cy="365760"/>
              </a:xfrm>
              <a:prstGeom prst="ellipse">
                <a:avLst/>
              </a:prstGeom>
              <a:solidFill>
                <a:srgbClr val="1A72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119" name="Graphic 118" descr="Arrow Slight curve">
                <a:extLst>
                  <a:ext uri="{FF2B5EF4-FFF2-40B4-BE49-F238E27FC236}">
                    <a16:creationId xmlns:a16="http://schemas.microsoft.com/office/drawing/2014/main" id="{F00161D2-8426-5188-6751-D5716BA0F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041" y="1419168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46E065F-31D4-FA04-3932-48EEA43B52E7}"/>
              </a:ext>
            </a:extLst>
          </p:cNvPr>
          <p:cNvGrpSpPr/>
          <p:nvPr/>
        </p:nvGrpSpPr>
        <p:grpSpPr>
          <a:xfrm>
            <a:off x="240497" y="2041469"/>
            <a:ext cx="6113419" cy="523220"/>
            <a:chOff x="296617" y="1920321"/>
            <a:chExt cx="6113419" cy="523220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B91F4C5-7400-9665-3A8A-F0250F59D8D6}"/>
                </a:ext>
              </a:extLst>
            </p:cNvPr>
            <p:cNvSpPr txBox="1"/>
            <p:nvPr/>
          </p:nvSpPr>
          <p:spPr>
            <a:xfrm>
              <a:off x="682325" y="1920321"/>
              <a:ext cx="572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SWTformer-V1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captures both local fine-grained details and global structure by leveraging the hierarchical flow of the transformer.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A81D60F-AC62-8FBB-F1C3-D5D4FC336E65}"/>
                </a:ext>
              </a:extLst>
            </p:cNvPr>
            <p:cNvGrpSpPr/>
            <p:nvPr/>
          </p:nvGrpSpPr>
          <p:grpSpPr>
            <a:xfrm>
              <a:off x="296617" y="1999051"/>
              <a:ext cx="365760" cy="365760"/>
              <a:chOff x="297321" y="1381561"/>
              <a:chExt cx="365760" cy="36576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8643DA8E-01F8-01D7-2452-3ACF3D3ED01D}"/>
                  </a:ext>
                </a:extLst>
              </p:cNvPr>
              <p:cNvSpPr/>
              <p:nvPr/>
            </p:nvSpPr>
            <p:spPr>
              <a:xfrm>
                <a:off x="297321" y="1381561"/>
                <a:ext cx="365760" cy="365760"/>
              </a:xfrm>
              <a:prstGeom prst="ellipse">
                <a:avLst/>
              </a:prstGeom>
              <a:solidFill>
                <a:srgbClr val="1A72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123" name="Graphic 122" descr="Arrow Slight curve">
                <a:extLst>
                  <a:ext uri="{FF2B5EF4-FFF2-40B4-BE49-F238E27FC236}">
                    <a16:creationId xmlns:a16="http://schemas.microsoft.com/office/drawing/2014/main" id="{40BA8A0A-182D-DE6F-7041-790CE007F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041" y="1419168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435FB8F-3FB9-6FA9-585E-0D1C15BE3290}"/>
              </a:ext>
            </a:extLst>
          </p:cNvPr>
          <p:cNvGrpSpPr/>
          <p:nvPr/>
        </p:nvGrpSpPr>
        <p:grpSpPr>
          <a:xfrm>
            <a:off x="240497" y="2886557"/>
            <a:ext cx="6215019" cy="523220"/>
            <a:chOff x="296617" y="2493507"/>
            <a:chExt cx="6215019" cy="523220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0BEDB63-5FE7-42A1-A150-BEB7EE05E442}"/>
                </a:ext>
              </a:extLst>
            </p:cNvPr>
            <p:cNvSpPr txBox="1"/>
            <p:nvPr/>
          </p:nvSpPr>
          <p:spPr>
            <a:xfrm>
              <a:off x="661672" y="2493507"/>
              <a:ext cx="5849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SWTformer-V1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outperforms state-of-the-art transformers in object localization and yields comparable results in generating seed activation maps.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CA881B6-BD05-32EF-A728-DBB796F26203}"/>
                </a:ext>
              </a:extLst>
            </p:cNvPr>
            <p:cNvGrpSpPr/>
            <p:nvPr/>
          </p:nvGrpSpPr>
          <p:grpSpPr>
            <a:xfrm>
              <a:off x="296617" y="2572237"/>
              <a:ext cx="365760" cy="365760"/>
              <a:chOff x="297321" y="1381561"/>
              <a:chExt cx="365760" cy="36576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A1B87B57-A913-0B62-7847-DBA753BC6AA2}"/>
                  </a:ext>
                </a:extLst>
              </p:cNvPr>
              <p:cNvSpPr/>
              <p:nvPr/>
            </p:nvSpPr>
            <p:spPr>
              <a:xfrm>
                <a:off x="297321" y="1381561"/>
                <a:ext cx="365760" cy="365760"/>
              </a:xfrm>
              <a:prstGeom prst="ellipse">
                <a:avLst/>
              </a:prstGeom>
              <a:solidFill>
                <a:srgbClr val="1A72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126" name="Graphic 125" descr="Arrow Slight curve">
                <a:extLst>
                  <a:ext uri="{FF2B5EF4-FFF2-40B4-BE49-F238E27FC236}">
                    <a16:creationId xmlns:a16="http://schemas.microsoft.com/office/drawing/2014/main" id="{B867DF6F-0830-B587-D3CD-01BD06A95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041" y="1419168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62BB4E0-8128-FE03-E378-6336F139AB33}"/>
              </a:ext>
            </a:extLst>
          </p:cNvPr>
          <p:cNvGrpSpPr/>
          <p:nvPr/>
        </p:nvGrpSpPr>
        <p:grpSpPr>
          <a:xfrm>
            <a:off x="240497" y="3731645"/>
            <a:ext cx="6101917" cy="523220"/>
            <a:chOff x="295913" y="3120984"/>
            <a:chExt cx="6101917" cy="523220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345FE29-DA51-F906-7C10-280A4DF47614}"/>
                </a:ext>
              </a:extLst>
            </p:cNvPr>
            <p:cNvSpPr txBox="1"/>
            <p:nvPr/>
          </p:nvSpPr>
          <p:spPr>
            <a:xfrm>
              <a:off x="670119" y="3120984"/>
              <a:ext cx="572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SWTformer-V2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addresses the limitations of refining activation maps with the transformer’s attention flow.</a:t>
              </a: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5DC05DBB-A921-A051-B143-96AC38435292}"/>
                </a:ext>
              </a:extLst>
            </p:cNvPr>
            <p:cNvGrpSpPr/>
            <p:nvPr/>
          </p:nvGrpSpPr>
          <p:grpSpPr>
            <a:xfrm>
              <a:off x="295913" y="3199714"/>
              <a:ext cx="365760" cy="365760"/>
              <a:chOff x="297321" y="1381561"/>
              <a:chExt cx="365760" cy="365760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5ED71083-ED97-CE0B-623E-6393A9D5DB8B}"/>
                  </a:ext>
                </a:extLst>
              </p:cNvPr>
              <p:cNvSpPr/>
              <p:nvPr/>
            </p:nvSpPr>
            <p:spPr>
              <a:xfrm>
                <a:off x="297321" y="1381561"/>
                <a:ext cx="365760" cy="365760"/>
              </a:xfrm>
              <a:prstGeom prst="ellipse">
                <a:avLst/>
              </a:prstGeom>
              <a:solidFill>
                <a:srgbClr val="1A72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129" name="Graphic 128" descr="Arrow Slight curve">
                <a:extLst>
                  <a:ext uri="{FF2B5EF4-FFF2-40B4-BE49-F238E27FC236}">
                    <a16:creationId xmlns:a16="http://schemas.microsoft.com/office/drawing/2014/main" id="{C9CD671B-56E5-234E-CACE-DEE8E802D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041" y="1419168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19BB2AE-22F1-74F6-6946-011C2FDC1698}"/>
              </a:ext>
            </a:extLst>
          </p:cNvPr>
          <p:cNvGrpSpPr/>
          <p:nvPr/>
        </p:nvGrpSpPr>
        <p:grpSpPr>
          <a:xfrm>
            <a:off x="240497" y="4576733"/>
            <a:ext cx="6093471" cy="523220"/>
            <a:chOff x="295913" y="3789892"/>
            <a:chExt cx="6093471" cy="52322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2DB3BA4-E788-85C0-4397-734DF661EE83}"/>
                </a:ext>
              </a:extLst>
            </p:cNvPr>
            <p:cNvSpPr txBox="1"/>
            <p:nvPr/>
          </p:nvSpPr>
          <p:spPr>
            <a:xfrm>
              <a:off x="661673" y="3789892"/>
              <a:ext cx="572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SWTformer-V2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introduces a hierarchical feature fusion module and</a:t>
              </a:r>
            </a:p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employs it in a modified version of a background-aware mechanism.</a:t>
              </a: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B8DB423-23ED-F11B-F03A-EDF01F7F5088}"/>
                </a:ext>
              </a:extLst>
            </p:cNvPr>
            <p:cNvGrpSpPr/>
            <p:nvPr/>
          </p:nvGrpSpPr>
          <p:grpSpPr>
            <a:xfrm>
              <a:off x="295913" y="3868622"/>
              <a:ext cx="365760" cy="365760"/>
              <a:chOff x="297321" y="1381561"/>
              <a:chExt cx="365760" cy="36576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4F67AC9C-B2A5-9BCE-8581-0DFE03D47864}"/>
                  </a:ext>
                </a:extLst>
              </p:cNvPr>
              <p:cNvSpPr/>
              <p:nvPr/>
            </p:nvSpPr>
            <p:spPr>
              <a:xfrm>
                <a:off x="297321" y="1381561"/>
                <a:ext cx="365760" cy="365760"/>
              </a:xfrm>
              <a:prstGeom prst="ellipse">
                <a:avLst/>
              </a:prstGeom>
              <a:solidFill>
                <a:srgbClr val="1A72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132" name="Graphic 131" descr="Arrow Slight curve">
                <a:extLst>
                  <a:ext uri="{FF2B5EF4-FFF2-40B4-BE49-F238E27FC236}">
                    <a16:creationId xmlns:a16="http://schemas.microsoft.com/office/drawing/2014/main" id="{C8D39345-9E70-75EA-7EC2-D0A799DF2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041" y="1419168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946E776B-BF37-2A86-3038-DC3475A697DF}"/>
              </a:ext>
            </a:extLst>
          </p:cNvPr>
          <p:cNvGrpSpPr/>
          <p:nvPr/>
        </p:nvGrpSpPr>
        <p:grpSpPr>
          <a:xfrm>
            <a:off x="240497" y="5421820"/>
            <a:ext cx="6124525" cy="523220"/>
            <a:chOff x="285511" y="4386561"/>
            <a:chExt cx="6124525" cy="5232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659965F-4D9F-FA9E-2B8D-40BBF4B73892}"/>
                </a:ext>
              </a:extLst>
            </p:cNvPr>
            <p:cNvSpPr txBox="1"/>
            <p:nvPr/>
          </p:nvSpPr>
          <p:spPr>
            <a:xfrm>
              <a:off x="682325" y="4386561"/>
              <a:ext cx="572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A72A0"/>
                  </a:solidFill>
                </a:rPr>
                <a:t>SWTformer-V2</a:t>
              </a:r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further enhances SWTformer-V1 this framework by refining the initial activation maps to cover object regions more comprehensively.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EF768846-7F36-A6A2-EDB1-55DD0128EE3F}"/>
                </a:ext>
              </a:extLst>
            </p:cNvPr>
            <p:cNvGrpSpPr/>
            <p:nvPr/>
          </p:nvGrpSpPr>
          <p:grpSpPr>
            <a:xfrm>
              <a:off x="285511" y="4465291"/>
              <a:ext cx="365760" cy="365760"/>
              <a:chOff x="297321" y="1381561"/>
              <a:chExt cx="365760" cy="365760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5E458A4A-AAA1-18D7-305E-90D5AA148034}"/>
                  </a:ext>
                </a:extLst>
              </p:cNvPr>
              <p:cNvSpPr/>
              <p:nvPr/>
            </p:nvSpPr>
            <p:spPr>
              <a:xfrm>
                <a:off x="297321" y="1381561"/>
                <a:ext cx="365760" cy="365760"/>
              </a:xfrm>
              <a:prstGeom prst="ellipse">
                <a:avLst/>
              </a:prstGeom>
              <a:solidFill>
                <a:srgbClr val="1A72A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135" name="Graphic 134" descr="Arrow Slight curve">
                <a:extLst>
                  <a:ext uri="{FF2B5EF4-FFF2-40B4-BE49-F238E27FC236}">
                    <a16:creationId xmlns:a16="http://schemas.microsoft.com/office/drawing/2014/main" id="{89815A18-761D-0895-9C38-2D9022A4C4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3041" y="1419168"/>
                <a:ext cx="274320" cy="274320"/>
              </a:xfrm>
              <a:prstGeom prst="rect">
                <a:avLst/>
              </a:prstGeom>
            </p:spPr>
          </p:pic>
        </p:grp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4D7824-6017-ADA1-5426-AF448E24FB59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E4895-23DC-7DFD-8AE0-2F41E593416B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35/40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252E70-87B8-6043-A814-C6A41E195E88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998C9F13-4C0E-75A5-B33E-72A2A813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7CA7F8D4-AB0C-86C8-B2B9-5A0A06A9F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576B3E-BBA5-0FB6-8692-A0D2B090E415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06B703D-C3A5-BB31-C501-4020D34BA2B7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D88474-081A-36F0-CAA5-EDA174F2B4FF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190EE10F-3190-E571-32C1-A67A61BC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87DBC00D-FE6B-97C4-B556-35797B64B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F4D845-ACA1-82A9-9A10-49561783DC14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FAAF9C3-0AA9-24B4-6BC5-3CF14BF64C49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5C5F3E7-0243-DB92-E664-19B80C480C3D}"/>
              </a:ext>
            </a:extLst>
          </p:cNvPr>
          <p:cNvCxnSpPr>
            <a:cxnSpLocks/>
          </p:cNvCxnSpPr>
          <p:nvPr/>
        </p:nvCxnSpPr>
        <p:spPr>
          <a:xfrm>
            <a:off x="140774" y="1856512"/>
            <a:ext cx="6314742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762D921-ED24-A5C9-8B12-9E0FAA001E7A}"/>
              </a:ext>
            </a:extLst>
          </p:cNvPr>
          <p:cNvCxnSpPr>
            <a:cxnSpLocks/>
          </p:cNvCxnSpPr>
          <p:nvPr/>
        </p:nvCxnSpPr>
        <p:spPr>
          <a:xfrm>
            <a:off x="141478" y="2710876"/>
            <a:ext cx="6314742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3AF25A6-9479-3F77-4CE5-8A00AFAB2AF7}"/>
              </a:ext>
            </a:extLst>
          </p:cNvPr>
          <p:cNvCxnSpPr>
            <a:cxnSpLocks/>
          </p:cNvCxnSpPr>
          <p:nvPr/>
        </p:nvCxnSpPr>
        <p:spPr>
          <a:xfrm>
            <a:off x="141478" y="3565240"/>
            <a:ext cx="6314742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60CB501-DC79-DF61-15B9-6B15409A33B0}"/>
              </a:ext>
            </a:extLst>
          </p:cNvPr>
          <p:cNvCxnSpPr>
            <a:cxnSpLocks/>
          </p:cNvCxnSpPr>
          <p:nvPr/>
        </p:nvCxnSpPr>
        <p:spPr>
          <a:xfrm>
            <a:off x="141478" y="4419604"/>
            <a:ext cx="6314742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717D65F-8EAE-E45F-27A5-9145F42520B8}"/>
              </a:ext>
            </a:extLst>
          </p:cNvPr>
          <p:cNvCxnSpPr>
            <a:cxnSpLocks/>
          </p:cNvCxnSpPr>
          <p:nvPr/>
        </p:nvCxnSpPr>
        <p:spPr>
          <a:xfrm>
            <a:off x="151063" y="5273967"/>
            <a:ext cx="6314742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9D68D93-2399-B604-4BE2-17C3186CA641}"/>
              </a:ext>
            </a:extLst>
          </p:cNvPr>
          <p:cNvSpPr/>
          <p:nvPr/>
        </p:nvSpPr>
        <p:spPr>
          <a:xfrm rot="5400000">
            <a:off x="584566" y="418308"/>
            <a:ext cx="5428566" cy="6314741"/>
          </a:xfrm>
          <a:prstGeom prst="rect">
            <a:avLst/>
          </a:prstGeom>
          <a:noFill/>
          <a:ln w="19050"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BBFAE45-4CAD-7F59-7EF4-3EF4982DD85B}"/>
              </a:ext>
            </a:extLst>
          </p:cNvPr>
          <p:cNvSpPr/>
          <p:nvPr/>
        </p:nvSpPr>
        <p:spPr>
          <a:xfrm>
            <a:off x="1874157" y="667881"/>
            <a:ext cx="2847975" cy="369384"/>
          </a:xfrm>
          <a:prstGeom prst="hexagon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6FD3CDED-BC14-2C96-E755-7FBD1C91CF1B}"/>
              </a:ext>
            </a:extLst>
          </p:cNvPr>
          <p:cNvSpPr/>
          <p:nvPr/>
        </p:nvSpPr>
        <p:spPr>
          <a:xfrm rot="5400000">
            <a:off x="6599080" y="857945"/>
            <a:ext cx="5436935" cy="5427098"/>
          </a:xfrm>
          <a:prstGeom prst="rect">
            <a:avLst/>
          </a:prstGeom>
          <a:noFill/>
          <a:ln w="19050">
            <a:solidFill>
              <a:srgbClr val="61BE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Hexagon 142">
            <a:extLst>
              <a:ext uri="{FF2B5EF4-FFF2-40B4-BE49-F238E27FC236}">
                <a16:creationId xmlns:a16="http://schemas.microsoft.com/office/drawing/2014/main" id="{FAE36793-4A65-D442-0B16-A5D14C5AD356}"/>
              </a:ext>
            </a:extLst>
          </p:cNvPr>
          <p:cNvSpPr/>
          <p:nvPr/>
        </p:nvSpPr>
        <p:spPr>
          <a:xfrm>
            <a:off x="8108834" y="659098"/>
            <a:ext cx="2447644" cy="369384"/>
          </a:xfrm>
          <a:prstGeom prst="hexagon">
            <a:avLst/>
          </a:prstGeom>
          <a:solidFill>
            <a:srgbClr val="61BEC0"/>
          </a:solidFill>
          <a:ln>
            <a:solidFill>
              <a:srgbClr val="61BE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Publication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31B6B62-E0D5-E600-3EB9-CE823AC9A951}"/>
              </a:ext>
            </a:extLst>
          </p:cNvPr>
          <p:cNvSpPr txBox="1"/>
          <p:nvPr/>
        </p:nvSpPr>
        <p:spPr>
          <a:xfrm>
            <a:off x="6978039" y="1037265"/>
            <a:ext cx="5191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Submitted to 13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Iranian &amp; 3</a:t>
            </a:r>
            <a:r>
              <a:rPr lang="en-US" sz="14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International Conference on Machine Vision and Image Processing (MVIP 2024)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(Under Review)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Link: https://arxiv.org/abs/2401.17828</a:t>
            </a: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889247A0-3786-B463-D919-7964DD9CFFED}"/>
              </a:ext>
            </a:extLst>
          </p:cNvPr>
          <p:cNvSpPr/>
          <p:nvPr/>
        </p:nvSpPr>
        <p:spPr>
          <a:xfrm>
            <a:off x="6647381" y="1105630"/>
            <a:ext cx="365760" cy="365760"/>
          </a:xfrm>
          <a:prstGeom prst="ellipse">
            <a:avLst/>
          </a:prstGeom>
          <a:solidFill>
            <a:srgbClr val="61BE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5" name="Graphic 154" descr="Arrow Slight curve">
            <a:extLst>
              <a:ext uri="{FF2B5EF4-FFF2-40B4-BE49-F238E27FC236}">
                <a16:creationId xmlns:a16="http://schemas.microsoft.com/office/drawing/2014/main" id="{8F841692-6A0A-38CC-7640-788602A0B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3101" y="114323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33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FBC636-E973-55B1-9E74-66005A56E3BE}"/>
              </a:ext>
            </a:extLst>
          </p:cNvPr>
          <p:cNvCxnSpPr>
            <a:cxnSpLocks/>
          </p:cNvCxnSpPr>
          <p:nvPr/>
        </p:nvCxnSpPr>
        <p:spPr>
          <a:xfrm>
            <a:off x="141478" y="4103076"/>
            <a:ext cx="3751791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D5E67E-7210-C772-10F8-6620F3C9BB64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E13E2F-7578-6291-B4C8-FA6A19E8E80C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36/40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C2BE6C-4EBA-5BDF-07B5-516700AD039F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03250179-3F94-8691-8526-F00A5482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EBAEA0C0-2E5A-4268-BEF2-B3B7AC9D9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C5E6238-4313-47E6-2E63-3519F7BCCD77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228D1DB-320A-9295-43CD-00350D01C6AF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9F3CCC4-979F-9AE2-1C51-078AF023B702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E13770C8-27D3-D300-F022-E44EDF919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CE38B5A1-A27B-6808-5571-438EA65ED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9741C6-8D16-25D0-B15B-E1C5EF2B8A71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94A3D50-47CF-6145-AD00-B47632D38A87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Future Directions</a:t>
            </a: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9DE1A3F5-3335-AE29-4D41-2707EDADA8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3020" y="562225"/>
            <a:ext cx="5843126" cy="584312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283519-FDC5-2E77-A855-A2A6858A9C94}"/>
              </a:ext>
            </a:extLst>
          </p:cNvPr>
          <p:cNvCxnSpPr>
            <a:cxnSpLocks/>
          </p:cNvCxnSpPr>
          <p:nvPr/>
        </p:nvCxnSpPr>
        <p:spPr>
          <a:xfrm flipH="1" flipV="1">
            <a:off x="3893269" y="856856"/>
            <a:ext cx="1233821" cy="2541123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3125C3-8330-69C2-7266-A9A0F0713EA9}"/>
              </a:ext>
            </a:extLst>
          </p:cNvPr>
          <p:cNvCxnSpPr>
            <a:cxnSpLocks/>
          </p:cNvCxnSpPr>
          <p:nvPr/>
        </p:nvCxnSpPr>
        <p:spPr>
          <a:xfrm>
            <a:off x="112177" y="2582376"/>
            <a:ext cx="3751791" cy="0"/>
          </a:xfrm>
          <a:prstGeom prst="line">
            <a:avLst/>
          </a:prstGeom>
          <a:ln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0C53BA6-4CBD-6233-F89B-EDB8DC3FBE5A}"/>
              </a:ext>
            </a:extLst>
          </p:cNvPr>
          <p:cNvSpPr/>
          <p:nvPr/>
        </p:nvSpPr>
        <p:spPr>
          <a:xfrm rot="5400000">
            <a:off x="-609108" y="1611982"/>
            <a:ext cx="5252963" cy="3751791"/>
          </a:xfrm>
          <a:prstGeom prst="rect">
            <a:avLst/>
          </a:prstGeom>
          <a:noFill/>
          <a:ln w="19050"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851BF499-8244-B120-0A04-40CFD3604919}"/>
              </a:ext>
            </a:extLst>
          </p:cNvPr>
          <p:cNvSpPr/>
          <p:nvPr/>
        </p:nvSpPr>
        <p:spPr>
          <a:xfrm>
            <a:off x="268702" y="678139"/>
            <a:ext cx="3497344" cy="357435"/>
          </a:xfrm>
          <a:prstGeom prst="hexagon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Employing Attention Maps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60275E-3901-3EE0-DF25-6CBF305603E4}"/>
              </a:ext>
            </a:extLst>
          </p:cNvPr>
          <p:cNvSpPr/>
          <p:nvPr/>
        </p:nvSpPr>
        <p:spPr>
          <a:xfrm rot="16200000">
            <a:off x="117825" y="1671814"/>
            <a:ext cx="636251" cy="2743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Image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F9837E9-084D-0DE9-9BD7-E5E2590C858E}"/>
              </a:ext>
            </a:extLst>
          </p:cNvPr>
          <p:cNvSpPr/>
          <p:nvPr/>
        </p:nvSpPr>
        <p:spPr>
          <a:xfrm rot="16200000">
            <a:off x="-63668" y="3200107"/>
            <a:ext cx="999239" cy="2743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MCTFormer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3E9AC5F-720D-A169-C3DD-1CE7B59B0414}"/>
              </a:ext>
            </a:extLst>
          </p:cNvPr>
          <p:cNvSpPr/>
          <p:nvPr/>
        </p:nvSpPr>
        <p:spPr>
          <a:xfrm rot="16200000">
            <a:off x="-63669" y="5078437"/>
            <a:ext cx="999239" cy="27432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SWTformer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F47C604-C98A-DBBD-B462-B1D90174D82B}"/>
              </a:ext>
            </a:extLst>
          </p:cNvPr>
          <p:cNvCxnSpPr>
            <a:cxnSpLocks/>
          </p:cNvCxnSpPr>
          <p:nvPr/>
        </p:nvCxnSpPr>
        <p:spPr>
          <a:xfrm flipV="1">
            <a:off x="5135425" y="1026341"/>
            <a:ext cx="711625" cy="2294169"/>
          </a:xfrm>
          <a:prstGeom prst="line">
            <a:avLst/>
          </a:prstGeom>
          <a:ln w="28575" cap="flat" cmpd="sng" algn="ctr">
            <a:solidFill>
              <a:schemeClr val="bg1">
                <a:lumMod val="8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35FE638B-48DE-C4EE-FEFC-CF8A424F3998}"/>
              </a:ext>
            </a:extLst>
          </p:cNvPr>
          <p:cNvSpPr/>
          <p:nvPr/>
        </p:nvSpPr>
        <p:spPr>
          <a:xfrm rot="5400000">
            <a:off x="6411852" y="433974"/>
            <a:ext cx="5066367" cy="6269573"/>
          </a:xfrm>
          <a:prstGeom prst="rect">
            <a:avLst/>
          </a:prstGeom>
          <a:noFill/>
          <a:ln w="19050"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384C0507-DA51-D1B7-1217-E1B65891F095}"/>
              </a:ext>
            </a:extLst>
          </p:cNvPr>
          <p:cNvSpPr/>
          <p:nvPr/>
        </p:nvSpPr>
        <p:spPr>
          <a:xfrm>
            <a:off x="7390910" y="724681"/>
            <a:ext cx="3497344" cy="639203"/>
          </a:xfrm>
          <a:prstGeom prst="hexagon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Dynamic Multi Scale CAM Generation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E6994AF-78CB-53FE-6F28-D79C60DB7127}"/>
              </a:ext>
            </a:extLst>
          </p:cNvPr>
          <p:cNvSpPr txBox="1"/>
          <p:nvPr/>
        </p:nvSpPr>
        <p:spPr>
          <a:xfrm>
            <a:off x="2299511" y="4133240"/>
            <a:ext cx="12006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W-MSA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0F5A8A-AAC6-4E36-EFB9-DCC4F42386EC}"/>
              </a:ext>
            </a:extLst>
          </p:cNvPr>
          <p:cNvSpPr txBox="1"/>
          <p:nvPr/>
        </p:nvSpPr>
        <p:spPr>
          <a:xfrm>
            <a:off x="2299511" y="5092188"/>
            <a:ext cx="12006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</a:rPr>
              <a:t>SW-MSA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63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C8B1B4-F6FF-A813-0D05-3EE09E6D1C04}"/>
              </a:ext>
            </a:extLst>
          </p:cNvPr>
          <p:cNvSpPr/>
          <p:nvPr/>
        </p:nvSpPr>
        <p:spPr>
          <a:xfrm flipH="1">
            <a:off x="609600" y="499457"/>
            <a:ext cx="10972800" cy="5536485"/>
          </a:xfrm>
          <a:custGeom>
            <a:avLst/>
            <a:gdLst>
              <a:gd name="connsiteX0" fmla="*/ 5486400 w 10972800"/>
              <a:gd name="connsiteY0" fmla="*/ 3079334 h 5536485"/>
              <a:gd name="connsiteX1" fmla="*/ 5448948 w 10972800"/>
              <a:gd name="connsiteY1" fmla="*/ 3326140 h 5536485"/>
              <a:gd name="connsiteX2" fmla="*/ 2752434 w 10972800"/>
              <a:gd name="connsiteY2" fmla="*/ 5536485 h 5536485"/>
              <a:gd name="connsiteX3" fmla="*/ 5486400 w 10972800"/>
              <a:gd name="connsiteY3" fmla="*/ 5536485 h 5536485"/>
              <a:gd name="connsiteX4" fmla="*/ 8220366 w 10972800"/>
              <a:gd name="connsiteY4" fmla="*/ 5536485 h 5536485"/>
              <a:gd name="connsiteX5" fmla="*/ 5523852 w 10972800"/>
              <a:gd name="connsiteY5" fmla="*/ 3326140 h 5536485"/>
              <a:gd name="connsiteX6" fmla="*/ 8220366 w 10972800"/>
              <a:gd name="connsiteY6" fmla="*/ 0 h 5536485"/>
              <a:gd name="connsiteX7" fmla="*/ 5486400 w 10972800"/>
              <a:gd name="connsiteY7" fmla="*/ 0 h 5536485"/>
              <a:gd name="connsiteX8" fmla="*/ 2752434 w 10972800"/>
              <a:gd name="connsiteY8" fmla="*/ 0 h 5536485"/>
              <a:gd name="connsiteX9" fmla="*/ 0 w 10972800"/>
              <a:gd name="connsiteY9" fmla="*/ 2768242 h 5536485"/>
              <a:gd name="connsiteX10" fmla="*/ 2752434 w 10972800"/>
              <a:gd name="connsiteY10" fmla="*/ 5536484 h 5536485"/>
              <a:gd name="connsiteX11" fmla="*/ 5448948 w 10972800"/>
              <a:gd name="connsiteY11" fmla="*/ 3326139 h 5536485"/>
              <a:gd name="connsiteX12" fmla="*/ 5486400 w 10972800"/>
              <a:gd name="connsiteY12" fmla="*/ 3079333 h 5536485"/>
              <a:gd name="connsiteX13" fmla="*/ 5523852 w 10972800"/>
              <a:gd name="connsiteY13" fmla="*/ 3326139 h 5536485"/>
              <a:gd name="connsiteX14" fmla="*/ 8220366 w 10972800"/>
              <a:gd name="connsiteY14" fmla="*/ 5536484 h 5536485"/>
              <a:gd name="connsiteX15" fmla="*/ 10972800 w 10972800"/>
              <a:gd name="connsiteY15" fmla="*/ 2768242 h 5536485"/>
              <a:gd name="connsiteX16" fmla="*/ 8220366 w 10972800"/>
              <a:gd name="connsiteY16" fmla="*/ 0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72800" h="5536485">
                <a:moveTo>
                  <a:pt x="5486400" y="3079334"/>
                </a:moveTo>
                <a:lnTo>
                  <a:pt x="5448948" y="3326140"/>
                </a:lnTo>
                <a:cubicBezTo>
                  <a:pt x="5192294" y="4587582"/>
                  <a:pt x="4082545" y="5536485"/>
                  <a:pt x="2752434" y="5536485"/>
                </a:cubicBezTo>
                <a:lnTo>
                  <a:pt x="5486400" y="5536485"/>
                </a:lnTo>
                <a:lnTo>
                  <a:pt x="8220366" y="5536485"/>
                </a:lnTo>
                <a:cubicBezTo>
                  <a:pt x="6890255" y="5536485"/>
                  <a:pt x="5780506" y="4587582"/>
                  <a:pt x="5523852" y="3326140"/>
                </a:cubicBezTo>
                <a:close/>
                <a:moveTo>
                  <a:pt x="8220366" y="0"/>
                </a:moveTo>
                <a:lnTo>
                  <a:pt x="5486400" y="0"/>
                </a:lnTo>
                <a:lnTo>
                  <a:pt x="2752434" y="0"/>
                </a:lnTo>
                <a:cubicBezTo>
                  <a:pt x="1232307" y="0"/>
                  <a:pt x="0" y="1239384"/>
                  <a:pt x="0" y="2768242"/>
                </a:cubicBezTo>
                <a:cubicBezTo>
                  <a:pt x="0" y="4297100"/>
                  <a:pt x="1232307" y="5536484"/>
                  <a:pt x="2752434" y="5536484"/>
                </a:cubicBezTo>
                <a:cubicBezTo>
                  <a:pt x="4082545" y="5536484"/>
                  <a:pt x="5192294" y="4587581"/>
                  <a:pt x="5448948" y="3326139"/>
                </a:cubicBezTo>
                <a:lnTo>
                  <a:pt x="5486400" y="3079333"/>
                </a:lnTo>
                <a:lnTo>
                  <a:pt x="5523852" y="3326139"/>
                </a:lnTo>
                <a:cubicBezTo>
                  <a:pt x="5780506" y="4587581"/>
                  <a:pt x="6890255" y="5536484"/>
                  <a:pt x="8220366" y="5536484"/>
                </a:cubicBezTo>
                <a:cubicBezTo>
                  <a:pt x="9740493" y="5536484"/>
                  <a:pt x="10972800" y="4297100"/>
                  <a:pt x="10972800" y="2768242"/>
                </a:cubicBezTo>
                <a:cubicBezTo>
                  <a:pt x="10972800" y="1239384"/>
                  <a:pt x="9740493" y="0"/>
                  <a:pt x="8220366" y="0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668E3-4E43-72D8-976F-8EB6004E8A5B}"/>
              </a:ext>
            </a:extLst>
          </p:cNvPr>
          <p:cNvSpPr txBox="1"/>
          <p:nvPr/>
        </p:nvSpPr>
        <p:spPr>
          <a:xfrm>
            <a:off x="4735945" y="2823973"/>
            <a:ext cx="45477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References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33B8A6-6C73-24BC-7F53-9ACEB7D5ADA2}"/>
              </a:ext>
            </a:extLst>
          </p:cNvPr>
          <p:cNvCxnSpPr>
            <a:cxnSpLocks/>
          </p:cNvCxnSpPr>
          <p:nvPr/>
        </p:nvCxnSpPr>
        <p:spPr>
          <a:xfrm>
            <a:off x="4566227" y="2552233"/>
            <a:ext cx="0" cy="125136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A2FA0A-C01C-8289-BA61-87EC96BA114C}"/>
              </a:ext>
            </a:extLst>
          </p:cNvPr>
          <p:cNvCxnSpPr>
            <a:cxnSpLocks/>
          </p:cNvCxnSpPr>
          <p:nvPr/>
        </p:nvCxnSpPr>
        <p:spPr>
          <a:xfrm flipH="1">
            <a:off x="0" y="6425564"/>
            <a:ext cx="121920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37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C8B1B4-F6FF-A813-0D05-3EE09E6D1C04}"/>
              </a:ext>
            </a:extLst>
          </p:cNvPr>
          <p:cNvSpPr/>
          <p:nvPr/>
        </p:nvSpPr>
        <p:spPr>
          <a:xfrm flipH="1">
            <a:off x="609600" y="499457"/>
            <a:ext cx="10972800" cy="5536485"/>
          </a:xfrm>
          <a:custGeom>
            <a:avLst/>
            <a:gdLst>
              <a:gd name="connsiteX0" fmla="*/ 5486400 w 10972800"/>
              <a:gd name="connsiteY0" fmla="*/ 3079334 h 5536485"/>
              <a:gd name="connsiteX1" fmla="*/ 5448948 w 10972800"/>
              <a:gd name="connsiteY1" fmla="*/ 3326140 h 5536485"/>
              <a:gd name="connsiteX2" fmla="*/ 2752434 w 10972800"/>
              <a:gd name="connsiteY2" fmla="*/ 5536485 h 5536485"/>
              <a:gd name="connsiteX3" fmla="*/ 5486400 w 10972800"/>
              <a:gd name="connsiteY3" fmla="*/ 5536485 h 5536485"/>
              <a:gd name="connsiteX4" fmla="*/ 8220366 w 10972800"/>
              <a:gd name="connsiteY4" fmla="*/ 5536485 h 5536485"/>
              <a:gd name="connsiteX5" fmla="*/ 5523852 w 10972800"/>
              <a:gd name="connsiteY5" fmla="*/ 3326140 h 5536485"/>
              <a:gd name="connsiteX6" fmla="*/ 8220366 w 10972800"/>
              <a:gd name="connsiteY6" fmla="*/ 0 h 5536485"/>
              <a:gd name="connsiteX7" fmla="*/ 5486400 w 10972800"/>
              <a:gd name="connsiteY7" fmla="*/ 0 h 5536485"/>
              <a:gd name="connsiteX8" fmla="*/ 2752434 w 10972800"/>
              <a:gd name="connsiteY8" fmla="*/ 0 h 5536485"/>
              <a:gd name="connsiteX9" fmla="*/ 0 w 10972800"/>
              <a:gd name="connsiteY9" fmla="*/ 2768242 h 5536485"/>
              <a:gd name="connsiteX10" fmla="*/ 2752434 w 10972800"/>
              <a:gd name="connsiteY10" fmla="*/ 5536484 h 5536485"/>
              <a:gd name="connsiteX11" fmla="*/ 5448948 w 10972800"/>
              <a:gd name="connsiteY11" fmla="*/ 3326139 h 5536485"/>
              <a:gd name="connsiteX12" fmla="*/ 5486400 w 10972800"/>
              <a:gd name="connsiteY12" fmla="*/ 3079333 h 5536485"/>
              <a:gd name="connsiteX13" fmla="*/ 5523852 w 10972800"/>
              <a:gd name="connsiteY13" fmla="*/ 3326139 h 5536485"/>
              <a:gd name="connsiteX14" fmla="*/ 8220366 w 10972800"/>
              <a:gd name="connsiteY14" fmla="*/ 5536484 h 5536485"/>
              <a:gd name="connsiteX15" fmla="*/ 10972800 w 10972800"/>
              <a:gd name="connsiteY15" fmla="*/ 2768242 h 5536485"/>
              <a:gd name="connsiteX16" fmla="*/ 8220366 w 10972800"/>
              <a:gd name="connsiteY16" fmla="*/ 0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72800" h="5536485">
                <a:moveTo>
                  <a:pt x="5486400" y="3079334"/>
                </a:moveTo>
                <a:lnTo>
                  <a:pt x="5448948" y="3326140"/>
                </a:lnTo>
                <a:cubicBezTo>
                  <a:pt x="5192294" y="4587582"/>
                  <a:pt x="4082545" y="5536485"/>
                  <a:pt x="2752434" y="5536485"/>
                </a:cubicBezTo>
                <a:lnTo>
                  <a:pt x="5486400" y="5536485"/>
                </a:lnTo>
                <a:lnTo>
                  <a:pt x="8220366" y="5536485"/>
                </a:lnTo>
                <a:cubicBezTo>
                  <a:pt x="6890255" y="5536485"/>
                  <a:pt x="5780506" y="4587582"/>
                  <a:pt x="5523852" y="3326140"/>
                </a:cubicBezTo>
                <a:close/>
                <a:moveTo>
                  <a:pt x="8220366" y="0"/>
                </a:moveTo>
                <a:lnTo>
                  <a:pt x="5486400" y="0"/>
                </a:lnTo>
                <a:lnTo>
                  <a:pt x="2752434" y="0"/>
                </a:lnTo>
                <a:cubicBezTo>
                  <a:pt x="1232307" y="0"/>
                  <a:pt x="0" y="1239384"/>
                  <a:pt x="0" y="2768242"/>
                </a:cubicBezTo>
                <a:cubicBezTo>
                  <a:pt x="0" y="4297100"/>
                  <a:pt x="1232307" y="5536484"/>
                  <a:pt x="2752434" y="5536484"/>
                </a:cubicBezTo>
                <a:cubicBezTo>
                  <a:pt x="4082545" y="5536484"/>
                  <a:pt x="5192294" y="4587581"/>
                  <a:pt x="5448948" y="3326139"/>
                </a:cubicBezTo>
                <a:lnTo>
                  <a:pt x="5486400" y="3079333"/>
                </a:lnTo>
                <a:lnTo>
                  <a:pt x="5523852" y="3326139"/>
                </a:lnTo>
                <a:cubicBezTo>
                  <a:pt x="5780506" y="4587581"/>
                  <a:pt x="6890255" y="5536484"/>
                  <a:pt x="8220366" y="5536484"/>
                </a:cubicBezTo>
                <a:cubicBezTo>
                  <a:pt x="9740493" y="5536484"/>
                  <a:pt x="10972800" y="4297100"/>
                  <a:pt x="10972800" y="2768242"/>
                </a:cubicBezTo>
                <a:cubicBezTo>
                  <a:pt x="10972800" y="1239384"/>
                  <a:pt x="9740493" y="0"/>
                  <a:pt x="8220366" y="0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668E3-4E43-72D8-976F-8EB6004E8A5B}"/>
              </a:ext>
            </a:extLst>
          </p:cNvPr>
          <p:cNvSpPr txBox="1"/>
          <p:nvPr/>
        </p:nvSpPr>
        <p:spPr>
          <a:xfrm>
            <a:off x="4735945" y="2823974"/>
            <a:ext cx="3023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Introduction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33B8A6-6C73-24BC-7F53-9ACEB7D5ADA2}"/>
              </a:ext>
            </a:extLst>
          </p:cNvPr>
          <p:cNvCxnSpPr>
            <a:cxnSpLocks/>
          </p:cNvCxnSpPr>
          <p:nvPr/>
        </p:nvCxnSpPr>
        <p:spPr>
          <a:xfrm>
            <a:off x="4566227" y="2552233"/>
            <a:ext cx="0" cy="125136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A2FA0A-C01C-8289-BA61-87EC96BA114C}"/>
              </a:ext>
            </a:extLst>
          </p:cNvPr>
          <p:cNvCxnSpPr>
            <a:cxnSpLocks/>
          </p:cNvCxnSpPr>
          <p:nvPr/>
        </p:nvCxnSpPr>
        <p:spPr>
          <a:xfrm flipH="1">
            <a:off x="0" y="6425564"/>
            <a:ext cx="121920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088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7AD7FB-9E84-3FDD-E1DB-8DC40859664D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37/40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B004427-5156-523A-4600-21AEB5628217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76AD05C6-6EBE-3A02-A195-65843F16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DE5BDCE7-3CF8-8991-FAC6-D6FC8548E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0F23E2-261F-3A6F-C0E7-A7487EC652F8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BBCC9C-6262-99DB-956E-89A37E43871D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5C7EE9-404F-E8FE-69EE-FF59CA7F5182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8570DDCB-3AEE-327A-7055-D2D30BEE6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D78562E6-016C-8EE9-A3AF-095941981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B8FA7D-4EC1-8AFC-728B-C8823B57BF3B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6CE4B66-1C82-CB1A-B6D2-52C6C157B966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C3174C-FE30-2D26-5D2C-815AB5788352}"/>
              </a:ext>
            </a:extLst>
          </p:cNvPr>
          <p:cNvGrpSpPr/>
          <p:nvPr/>
        </p:nvGrpSpPr>
        <p:grpSpPr>
          <a:xfrm>
            <a:off x="110475" y="669591"/>
            <a:ext cx="11939143" cy="338557"/>
            <a:chOff x="110475" y="1063291"/>
            <a:chExt cx="11939143" cy="33855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9E3F37-8CF2-C7A3-A019-7272EE608814}"/>
                </a:ext>
              </a:extLst>
            </p:cNvPr>
            <p:cNvSpPr txBox="1"/>
            <p:nvPr/>
          </p:nvSpPr>
          <p:spPr>
            <a:xfrm>
              <a:off x="494534" y="1063294"/>
              <a:ext cx="11555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S. Lee, et al. Railroad is not a train: Saliency as pseudo-pixel supervision for weakly supervised semantic segmentation. CVPR, 2021.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C19419C-2F72-A954-838A-58D28EF969B5}"/>
                </a:ext>
              </a:extLst>
            </p:cNvPr>
            <p:cNvSpPr/>
            <p:nvPr/>
          </p:nvSpPr>
          <p:spPr>
            <a:xfrm>
              <a:off x="110475" y="1063291"/>
              <a:ext cx="338554" cy="338554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3" name="Graphic 32" descr="Bookmark">
              <a:extLst>
                <a:ext uri="{FF2B5EF4-FFF2-40B4-BE49-F238E27FC236}">
                  <a16:creationId xmlns:a16="http://schemas.microsoft.com/office/drawing/2014/main" id="{4F45A760-FA6A-84E5-78B2-301B94D3F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2592" y="1095408"/>
              <a:ext cx="274320" cy="27432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70C27A-A7B2-2826-2BD1-B3243DB742EE}"/>
              </a:ext>
            </a:extLst>
          </p:cNvPr>
          <p:cNvGrpSpPr/>
          <p:nvPr/>
        </p:nvGrpSpPr>
        <p:grpSpPr>
          <a:xfrm>
            <a:off x="110475" y="1165292"/>
            <a:ext cx="11939143" cy="338557"/>
            <a:chOff x="110475" y="1063291"/>
            <a:chExt cx="11939143" cy="33855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C13CCF3-EBBE-D510-F69C-06BD3B70DFBB}"/>
                </a:ext>
              </a:extLst>
            </p:cNvPr>
            <p:cNvSpPr txBox="1"/>
            <p:nvPr/>
          </p:nvSpPr>
          <p:spPr>
            <a:xfrm>
              <a:off x="494534" y="1063294"/>
              <a:ext cx="115550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…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30E7EA-9557-95EF-CB71-F6DB6BB6A928}"/>
                </a:ext>
              </a:extLst>
            </p:cNvPr>
            <p:cNvSpPr/>
            <p:nvPr/>
          </p:nvSpPr>
          <p:spPr>
            <a:xfrm>
              <a:off x="110475" y="1063291"/>
              <a:ext cx="338554" cy="338554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8" name="Graphic 37" descr="Bookmark">
              <a:extLst>
                <a:ext uri="{FF2B5EF4-FFF2-40B4-BE49-F238E27FC236}">
                  <a16:creationId xmlns:a16="http://schemas.microsoft.com/office/drawing/2014/main" id="{0393F5BB-7AFE-CB3A-E44D-EE0F3C38A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2592" y="1095408"/>
              <a:ext cx="274320" cy="27432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446D3B6-4709-5DB4-C852-BAEA1299C94B}"/>
              </a:ext>
            </a:extLst>
          </p:cNvPr>
          <p:cNvGrpSpPr/>
          <p:nvPr/>
        </p:nvGrpSpPr>
        <p:grpSpPr>
          <a:xfrm>
            <a:off x="110475" y="1660993"/>
            <a:ext cx="338554" cy="338554"/>
            <a:chOff x="110475" y="1063291"/>
            <a:chExt cx="338554" cy="338554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DD9BFCA-B6BD-EFD6-337D-CD67522018A8}"/>
                </a:ext>
              </a:extLst>
            </p:cNvPr>
            <p:cNvSpPr/>
            <p:nvPr/>
          </p:nvSpPr>
          <p:spPr>
            <a:xfrm>
              <a:off x="110475" y="1063291"/>
              <a:ext cx="338554" cy="338554"/>
            </a:xfrm>
            <a:prstGeom prst="ellipse">
              <a:avLst/>
            </a:prstGeom>
            <a:solidFill>
              <a:srgbClr val="1A72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42" name="Graphic 41" descr="Bookmark">
              <a:extLst>
                <a:ext uri="{FF2B5EF4-FFF2-40B4-BE49-F238E27FC236}">
                  <a16:creationId xmlns:a16="http://schemas.microsoft.com/office/drawing/2014/main" id="{B73095AE-D6F2-E9C1-BCCC-868561F8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2592" y="1095408"/>
              <a:ext cx="27432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1569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9714699-E67A-7065-D63F-5D1F466A509C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9AD273-0AD9-2B25-FDF1-B02DAE0C46E6}"/>
              </a:ext>
            </a:extLst>
          </p:cNvPr>
          <p:cNvSpPr/>
          <p:nvPr/>
        </p:nvSpPr>
        <p:spPr>
          <a:xfrm>
            <a:off x="1" y="1117600"/>
            <a:ext cx="12192000" cy="4544288"/>
          </a:xfrm>
          <a:prstGeom prst="rect">
            <a:avLst/>
          </a:prstGeom>
          <a:solidFill>
            <a:srgbClr val="BAE4DE"/>
          </a:solidFill>
          <a:ln>
            <a:solidFill>
              <a:srgbClr val="BAE4DE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D3EF57E-AA0F-C249-4118-3C3DC21247C5}"/>
              </a:ext>
            </a:extLst>
          </p:cNvPr>
          <p:cNvSpPr/>
          <p:nvPr/>
        </p:nvSpPr>
        <p:spPr>
          <a:xfrm>
            <a:off x="0" y="1117600"/>
            <a:ext cx="6099048" cy="4544288"/>
          </a:xfrm>
          <a:custGeom>
            <a:avLst/>
            <a:gdLst>
              <a:gd name="connsiteX0" fmla="*/ 0 w 6099048"/>
              <a:gd name="connsiteY0" fmla="*/ 0 h 4544288"/>
              <a:gd name="connsiteX1" fmla="*/ 6099048 w 6099048"/>
              <a:gd name="connsiteY1" fmla="*/ 0 h 4544288"/>
              <a:gd name="connsiteX2" fmla="*/ 6099048 w 6099048"/>
              <a:gd name="connsiteY2" fmla="*/ 1572490 h 4544288"/>
              <a:gd name="connsiteX3" fmla="*/ 3097189 w 6099048"/>
              <a:gd name="connsiteY3" fmla="*/ 1572490 h 4544288"/>
              <a:gd name="connsiteX4" fmla="*/ 2397535 w 6099048"/>
              <a:gd name="connsiteY4" fmla="*/ 2272144 h 4544288"/>
              <a:gd name="connsiteX5" fmla="*/ 3097189 w 6099048"/>
              <a:gd name="connsiteY5" fmla="*/ 2971798 h 4544288"/>
              <a:gd name="connsiteX6" fmla="*/ 6099048 w 6099048"/>
              <a:gd name="connsiteY6" fmla="*/ 2971798 h 4544288"/>
              <a:gd name="connsiteX7" fmla="*/ 6099048 w 6099048"/>
              <a:gd name="connsiteY7" fmla="*/ 4544288 h 4544288"/>
              <a:gd name="connsiteX8" fmla="*/ 0 w 6099048"/>
              <a:gd name="connsiteY8" fmla="*/ 4544288 h 45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048" h="4544288">
                <a:moveTo>
                  <a:pt x="0" y="0"/>
                </a:moveTo>
                <a:lnTo>
                  <a:pt x="6099048" y="0"/>
                </a:lnTo>
                <a:lnTo>
                  <a:pt x="6099048" y="1572490"/>
                </a:lnTo>
                <a:lnTo>
                  <a:pt x="3097189" y="1572490"/>
                </a:lnTo>
                <a:cubicBezTo>
                  <a:pt x="2710781" y="1572490"/>
                  <a:pt x="2397535" y="1885736"/>
                  <a:pt x="2397535" y="2272144"/>
                </a:cubicBezTo>
                <a:cubicBezTo>
                  <a:pt x="2397535" y="2658552"/>
                  <a:pt x="2710781" y="2971798"/>
                  <a:pt x="3097189" y="2971798"/>
                </a:cubicBezTo>
                <a:lnTo>
                  <a:pt x="6099048" y="2971798"/>
                </a:lnTo>
                <a:lnTo>
                  <a:pt x="6099048" y="4544288"/>
                </a:lnTo>
                <a:lnTo>
                  <a:pt x="0" y="4544288"/>
                </a:lnTo>
                <a:close/>
              </a:path>
            </a:pathLst>
          </a:custGeom>
          <a:solidFill>
            <a:srgbClr val="4AA1B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9A6DD-929D-FAB2-EBDD-66CBC1209903}"/>
              </a:ext>
            </a:extLst>
          </p:cNvPr>
          <p:cNvSpPr txBox="1"/>
          <p:nvPr/>
        </p:nvSpPr>
        <p:spPr>
          <a:xfrm>
            <a:off x="3040289" y="3105834"/>
            <a:ext cx="610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Any Questions?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80C5443-347E-CA34-FBBC-F98F29A6B81C}"/>
              </a:ext>
            </a:extLst>
          </p:cNvPr>
          <p:cNvSpPr/>
          <p:nvPr/>
        </p:nvSpPr>
        <p:spPr>
          <a:xfrm flipH="1">
            <a:off x="6102187" y="1117600"/>
            <a:ext cx="6099048" cy="4544288"/>
          </a:xfrm>
          <a:custGeom>
            <a:avLst/>
            <a:gdLst>
              <a:gd name="connsiteX0" fmla="*/ 0 w 6099048"/>
              <a:gd name="connsiteY0" fmla="*/ 0 h 4544288"/>
              <a:gd name="connsiteX1" fmla="*/ 6099048 w 6099048"/>
              <a:gd name="connsiteY1" fmla="*/ 0 h 4544288"/>
              <a:gd name="connsiteX2" fmla="*/ 6099048 w 6099048"/>
              <a:gd name="connsiteY2" fmla="*/ 1572490 h 4544288"/>
              <a:gd name="connsiteX3" fmla="*/ 3097189 w 6099048"/>
              <a:gd name="connsiteY3" fmla="*/ 1572490 h 4544288"/>
              <a:gd name="connsiteX4" fmla="*/ 2397535 w 6099048"/>
              <a:gd name="connsiteY4" fmla="*/ 2272144 h 4544288"/>
              <a:gd name="connsiteX5" fmla="*/ 3097189 w 6099048"/>
              <a:gd name="connsiteY5" fmla="*/ 2971798 h 4544288"/>
              <a:gd name="connsiteX6" fmla="*/ 6099048 w 6099048"/>
              <a:gd name="connsiteY6" fmla="*/ 2971798 h 4544288"/>
              <a:gd name="connsiteX7" fmla="*/ 6099048 w 6099048"/>
              <a:gd name="connsiteY7" fmla="*/ 4544288 h 4544288"/>
              <a:gd name="connsiteX8" fmla="*/ 0 w 6099048"/>
              <a:gd name="connsiteY8" fmla="*/ 4544288 h 454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9048" h="4544288">
                <a:moveTo>
                  <a:pt x="0" y="0"/>
                </a:moveTo>
                <a:lnTo>
                  <a:pt x="6099048" y="0"/>
                </a:lnTo>
                <a:lnTo>
                  <a:pt x="6099048" y="1572490"/>
                </a:lnTo>
                <a:lnTo>
                  <a:pt x="3097189" y="1572490"/>
                </a:lnTo>
                <a:cubicBezTo>
                  <a:pt x="2710781" y="1572490"/>
                  <a:pt x="2397535" y="1885736"/>
                  <a:pt x="2397535" y="2272144"/>
                </a:cubicBezTo>
                <a:cubicBezTo>
                  <a:pt x="2397535" y="2658552"/>
                  <a:pt x="2710781" y="2971798"/>
                  <a:pt x="3097189" y="2971798"/>
                </a:cubicBezTo>
                <a:lnTo>
                  <a:pt x="6099048" y="2971798"/>
                </a:lnTo>
                <a:lnTo>
                  <a:pt x="6099048" y="4544288"/>
                </a:lnTo>
                <a:lnTo>
                  <a:pt x="0" y="4544288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0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1AF2EC2-073B-BF92-C907-D4B9C0BE71AE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AD4A2F-578B-1D06-6274-E2C69FB0E2FB}"/>
              </a:ext>
            </a:extLst>
          </p:cNvPr>
          <p:cNvCxnSpPr>
            <a:cxnSpLocks/>
          </p:cNvCxnSpPr>
          <p:nvPr/>
        </p:nvCxnSpPr>
        <p:spPr>
          <a:xfrm flipH="1">
            <a:off x="7341223" y="2618454"/>
            <a:ext cx="3019898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23F970-DCED-B144-948B-B82CAF9EEB31}"/>
              </a:ext>
            </a:extLst>
          </p:cNvPr>
          <p:cNvCxnSpPr>
            <a:cxnSpLocks/>
          </p:cNvCxnSpPr>
          <p:nvPr/>
        </p:nvCxnSpPr>
        <p:spPr>
          <a:xfrm flipH="1">
            <a:off x="10965006" y="1327981"/>
            <a:ext cx="1226994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AAFE877-9AF7-B271-D999-C9EA6D55DF79}"/>
              </a:ext>
            </a:extLst>
          </p:cNvPr>
          <p:cNvCxnSpPr>
            <a:cxnSpLocks/>
          </p:cNvCxnSpPr>
          <p:nvPr/>
        </p:nvCxnSpPr>
        <p:spPr>
          <a:xfrm flipH="1">
            <a:off x="10345881" y="1312106"/>
            <a:ext cx="644525" cy="1311023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BCFB62-81F1-861A-7A4D-11DB48446A26}"/>
              </a:ext>
            </a:extLst>
          </p:cNvPr>
          <p:cNvSpPr/>
          <p:nvPr/>
        </p:nvSpPr>
        <p:spPr>
          <a:xfrm>
            <a:off x="1995055" y="2743203"/>
            <a:ext cx="5310909" cy="1371594"/>
          </a:xfrm>
          <a:prstGeom prst="parallelogram">
            <a:avLst>
              <a:gd name="adj" fmla="val 86690"/>
            </a:avLst>
          </a:prstGeom>
          <a:solidFill>
            <a:srgbClr val="1A72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04ECBD5-0560-CB9E-E5A0-B9802828C42C}"/>
              </a:ext>
            </a:extLst>
          </p:cNvPr>
          <p:cNvSpPr/>
          <p:nvPr/>
        </p:nvSpPr>
        <p:spPr>
          <a:xfrm>
            <a:off x="0" y="1482435"/>
            <a:ext cx="8756071" cy="2890981"/>
          </a:xfrm>
          <a:custGeom>
            <a:avLst/>
            <a:gdLst>
              <a:gd name="connsiteX0" fmla="*/ 0 w 8756071"/>
              <a:gd name="connsiteY0" fmla="*/ 0 h 2890981"/>
              <a:gd name="connsiteX1" fmla="*/ 2574758 w 8756071"/>
              <a:gd name="connsiteY1" fmla="*/ 0 h 2890981"/>
              <a:gd name="connsiteX2" fmla="*/ 3211396 w 8756071"/>
              <a:gd name="connsiteY2" fmla="*/ 0 h 2890981"/>
              <a:gd name="connsiteX3" fmla="*/ 8756071 w 8756071"/>
              <a:gd name="connsiteY3" fmla="*/ 0 h 2890981"/>
              <a:gd name="connsiteX4" fmla="*/ 7402878 w 8756071"/>
              <a:gd name="connsiteY4" fmla="*/ 1519387 h 2890981"/>
              <a:gd name="connsiteX5" fmla="*/ 3313398 w 8756071"/>
              <a:gd name="connsiteY5" fmla="*/ 1519387 h 2890981"/>
              <a:gd name="connsiteX6" fmla="*/ 2078182 w 8756071"/>
              <a:gd name="connsiteY6" fmla="*/ 2890981 h 2890981"/>
              <a:gd name="connsiteX7" fmla="*/ 0 w 8756071"/>
              <a:gd name="connsiteY7" fmla="*/ 2890981 h 2890981"/>
              <a:gd name="connsiteX8" fmla="*/ 13654 w 8756071"/>
              <a:gd name="connsiteY8" fmla="*/ 2875650 h 2890981"/>
              <a:gd name="connsiteX9" fmla="*/ 0 w 8756071"/>
              <a:gd name="connsiteY9" fmla="*/ 2875650 h 289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6071" h="2890981">
                <a:moveTo>
                  <a:pt x="0" y="0"/>
                </a:moveTo>
                <a:lnTo>
                  <a:pt x="2574758" y="0"/>
                </a:lnTo>
                <a:lnTo>
                  <a:pt x="3211396" y="0"/>
                </a:lnTo>
                <a:lnTo>
                  <a:pt x="8756071" y="0"/>
                </a:lnTo>
                <a:lnTo>
                  <a:pt x="7402878" y="1519387"/>
                </a:lnTo>
                <a:lnTo>
                  <a:pt x="3313398" y="1519387"/>
                </a:lnTo>
                <a:lnTo>
                  <a:pt x="2078182" y="2890981"/>
                </a:lnTo>
                <a:lnTo>
                  <a:pt x="0" y="2890981"/>
                </a:lnTo>
                <a:lnTo>
                  <a:pt x="13654" y="2875650"/>
                </a:lnTo>
                <a:lnTo>
                  <a:pt x="0" y="2875650"/>
                </a:lnTo>
                <a:close/>
              </a:path>
            </a:pathLst>
          </a:custGeom>
          <a:solidFill>
            <a:srgbClr val="BAE4D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4EB51-84B7-DACA-7CA6-1AAD1AD53AB9}"/>
              </a:ext>
            </a:extLst>
          </p:cNvPr>
          <p:cNvSpPr txBox="1"/>
          <p:nvPr/>
        </p:nvSpPr>
        <p:spPr>
          <a:xfrm>
            <a:off x="1050185" y="1839836"/>
            <a:ext cx="531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Appendix</a:t>
            </a: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97CF09E9-72B8-A3FF-9194-A7225B4BB241}"/>
              </a:ext>
            </a:extLst>
          </p:cNvPr>
          <p:cNvSpPr/>
          <p:nvPr/>
        </p:nvSpPr>
        <p:spPr>
          <a:xfrm>
            <a:off x="3230417" y="3756636"/>
            <a:ext cx="2295236" cy="746089"/>
          </a:xfrm>
          <a:prstGeom prst="parallelogram">
            <a:avLst>
              <a:gd name="adj" fmla="val 86690"/>
            </a:avLst>
          </a:prstGeom>
          <a:solidFill>
            <a:srgbClr val="0187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CD443950-D9ED-BC0B-4CC1-B5F4F986429D}"/>
              </a:ext>
            </a:extLst>
          </p:cNvPr>
          <p:cNvSpPr/>
          <p:nvPr/>
        </p:nvSpPr>
        <p:spPr>
          <a:xfrm>
            <a:off x="7901709" y="2743204"/>
            <a:ext cx="2295236" cy="1759522"/>
          </a:xfrm>
          <a:prstGeom prst="parallelogram">
            <a:avLst>
              <a:gd name="adj" fmla="val 86690"/>
            </a:avLst>
          </a:prstGeom>
          <a:solidFill>
            <a:srgbClr val="01879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98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B4774F6-8EAB-B34D-8947-1A918477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46" y="4661679"/>
            <a:ext cx="2857748" cy="1653683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6C31CD7E-7FD3-4B91-C7A9-4FEAF1B16CD6}"/>
              </a:ext>
            </a:extLst>
          </p:cNvPr>
          <p:cNvSpPr/>
          <p:nvPr/>
        </p:nvSpPr>
        <p:spPr>
          <a:xfrm>
            <a:off x="247942" y="1117600"/>
            <a:ext cx="5699284" cy="2142706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FB33B3-FDAE-383A-C2BA-2BDE50862820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</a:t>
            </a: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4EAABB3-13C0-F38C-1B17-68C26E5648F6}"/>
              </a:ext>
            </a:extLst>
          </p:cNvPr>
          <p:cNvSpPr/>
          <p:nvPr/>
        </p:nvSpPr>
        <p:spPr>
          <a:xfrm>
            <a:off x="1" y="-9236"/>
            <a:ext cx="12191999" cy="796383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30F095B-9B99-D1FC-D010-48ADB426EB59}"/>
              </a:ext>
            </a:extLst>
          </p:cNvPr>
          <p:cNvSpPr/>
          <p:nvPr/>
        </p:nvSpPr>
        <p:spPr>
          <a:xfrm>
            <a:off x="-1" y="-18472"/>
            <a:ext cx="10980554" cy="796383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4" name="Picture 43" descr="Image Processing Lab · GitHub">
            <a:extLst>
              <a:ext uri="{FF2B5EF4-FFF2-40B4-BE49-F238E27FC236}">
                <a16:creationId xmlns:a16="http://schemas.microsoft.com/office/drawing/2014/main" id="{DF4F1572-893F-DD1B-4EF9-25823B34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5E0620FF-DB75-062B-6CFA-CA6800C99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ADC4E83-C105-8F14-BCE0-7DA04D93D620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643356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B353EEF-2312-EB11-5278-486147397D48}"/>
              </a:ext>
            </a:extLst>
          </p:cNvPr>
          <p:cNvSpPr txBox="1"/>
          <p:nvPr/>
        </p:nvSpPr>
        <p:spPr>
          <a:xfrm>
            <a:off x="494534" y="-36525"/>
            <a:ext cx="98115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Title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on: Z. Liu, et al.,” Swin transformer: Hierarchical vision transformer using shifted windows”, ICCV, 2021.</a:t>
            </a:r>
          </a:p>
          <a:p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56990A3-17B0-87E2-07E0-56C21F442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23" y="3388233"/>
            <a:ext cx="4989742" cy="112104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78B1E48-A747-7B95-A9CA-62FED9D016F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1061" t="68377" r="46980" b="28549"/>
          <a:stretch/>
        </p:blipFill>
        <p:spPr>
          <a:xfrm>
            <a:off x="8027617" y="3260306"/>
            <a:ext cx="109621" cy="87471"/>
          </a:xfrm>
          <a:custGeom>
            <a:avLst/>
            <a:gdLst>
              <a:gd name="connsiteX0" fmla="*/ 109621 w 109621"/>
              <a:gd name="connsiteY0" fmla="*/ 0 h 87471"/>
              <a:gd name="connsiteX1" fmla="*/ 109621 w 109621"/>
              <a:gd name="connsiteY1" fmla="*/ 87471 h 87471"/>
              <a:gd name="connsiteX2" fmla="*/ 0 w 109621"/>
              <a:gd name="connsiteY2" fmla="*/ 87471 h 87471"/>
              <a:gd name="connsiteX3" fmla="*/ 109621 w 109621"/>
              <a:gd name="connsiteY3" fmla="*/ 0 h 8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21" h="87471">
                <a:moveTo>
                  <a:pt x="109621" y="0"/>
                </a:moveTo>
                <a:lnTo>
                  <a:pt x="109621" y="87471"/>
                </a:lnTo>
                <a:lnTo>
                  <a:pt x="0" y="87471"/>
                </a:lnTo>
                <a:lnTo>
                  <a:pt x="10962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6A1AD3B7-DD43-AFCD-26F8-BCDF4BB856B4}"/>
              </a:ext>
            </a:extLst>
          </p:cNvPr>
          <p:cNvSpPr/>
          <p:nvPr/>
        </p:nvSpPr>
        <p:spPr>
          <a:xfrm>
            <a:off x="244751" y="3336139"/>
            <a:ext cx="5699284" cy="1213724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6EB6C-51A2-3DB7-FD1F-7C7E7288F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874" y="1380166"/>
            <a:ext cx="1356838" cy="420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DEE23-0E7A-4793-2DF8-F31DFFE2D2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9400" y="1398278"/>
            <a:ext cx="1605029" cy="40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21B09-142E-FC9C-E98B-5E70275FF0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6116" y="1380082"/>
            <a:ext cx="1566940" cy="4206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38D513-5F4E-2D80-1C25-2591CD8E01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7696" y="1794172"/>
            <a:ext cx="3939881" cy="80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AEBC21-A10A-DCC1-31CF-914EBDACF0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957" y="2591195"/>
            <a:ext cx="5004432" cy="513682"/>
          </a:xfrm>
          <a:prstGeom prst="rect">
            <a:avLst/>
          </a:prstGeom>
        </p:spPr>
      </p:pic>
      <p:sp>
        <p:nvSpPr>
          <p:cNvPr id="16" name="Hexagon 15">
            <a:extLst>
              <a:ext uri="{FF2B5EF4-FFF2-40B4-BE49-F238E27FC236}">
                <a16:creationId xmlns:a16="http://schemas.microsoft.com/office/drawing/2014/main" id="{17D3F6B1-6207-E0FC-1D6E-57F81D379309}"/>
              </a:ext>
            </a:extLst>
          </p:cNvPr>
          <p:cNvSpPr/>
          <p:nvPr/>
        </p:nvSpPr>
        <p:spPr>
          <a:xfrm>
            <a:off x="1621546" y="940849"/>
            <a:ext cx="2847975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MSA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1CAD15-02DA-4838-6751-FD06D48175B9}"/>
              </a:ext>
            </a:extLst>
          </p:cNvPr>
          <p:cNvSpPr/>
          <p:nvPr/>
        </p:nvSpPr>
        <p:spPr>
          <a:xfrm>
            <a:off x="6096000" y="1117600"/>
            <a:ext cx="5699284" cy="5148832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E669C58-1D9F-90AC-D468-820D91D234B8}"/>
              </a:ext>
            </a:extLst>
          </p:cNvPr>
          <p:cNvSpPr/>
          <p:nvPr/>
        </p:nvSpPr>
        <p:spPr>
          <a:xfrm>
            <a:off x="7469604" y="940849"/>
            <a:ext cx="2847975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SW-MSA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442B45-E580-E06B-A9D8-9FCFE0C439E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1061" t="68377" r="46980" b="28549"/>
          <a:stretch/>
        </p:blipFill>
        <p:spPr>
          <a:xfrm>
            <a:off x="2172039" y="6768402"/>
            <a:ext cx="109621" cy="66979"/>
          </a:xfrm>
          <a:custGeom>
            <a:avLst/>
            <a:gdLst>
              <a:gd name="connsiteX0" fmla="*/ 109621 w 109621"/>
              <a:gd name="connsiteY0" fmla="*/ 0 h 87471"/>
              <a:gd name="connsiteX1" fmla="*/ 109621 w 109621"/>
              <a:gd name="connsiteY1" fmla="*/ 87471 h 87471"/>
              <a:gd name="connsiteX2" fmla="*/ 0 w 109621"/>
              <a:gd name="connsiteY2" fmla="*/ 87471 h 87471"/>
              <a:gd name="connsiteX3" fmla="*/ 109621 w 109621"/>
              <a:gd name="connsiteY3" fmla="*/ 0 h 87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621" h="87471">
                <a:moveTo>
                  <a:pt x="109621" y="0"/>
                </a:moveTo>
                <a:lnTo>
                  <a:pt x="109621" y="87471"/>
                </a:lnTo>
                <a:lnTo>
                  <a:pt x="0" y="87471"/>
                </a:lnTo>
                <a:lnTo>
                  <a:pt x="109621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2767CE9-5FA3-7470-0B55-C40C7ABD0725}"/>
              </a:ext>
            </a:extLst>
          </p:cNvPr>
          <p:cNvSpPr/>
          <p:nvPr/>
        </p:nvSpPr>
        <p:spPr>
          <a:xfrm>
            <a:off x="240422" y="4625696"/>
            <a:ext cx="5699284" cy="1640736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0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6B25E76-2D6D-09B7-81EE-E3ECE70938F6}"/>
              </a:ext>
            </a:extLst>
          </p:cNvPr>
          <p:cNvCxnSpPr>
            <a:cxnSpLocks/>
          </p:cNvCxnSpPr>
          <p:nvPr/>
        </p:nvCxnSpPr>
        <p:spPr>
          <a:xfrm>
            <a:off x="872455" y="4389210"/>
            <a:ext cx="0" cy="1612953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03D6500-504D-F17B-F446-E4284C66CAD8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06D5C95-E18E-54D4-BFC3-9A30D3284FD8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1218643-B8A0-83CE-87AC-9F9B2FDE836C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Image Processing Lab · GitHub">
            <a:extLst>
              <a:ext uri="{FF2B5EF4-FFF2-40B4-BE49-F238E27FC236}">
                <a16:creationId xmlns:a16="http://schemas.microsoft.com/office/drawing/2014/main" id="{C18D19B5-68FF-AF2C-E942-945AA68FF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D85F4C58-6533-9ABE-F606-77CCF4FBB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03/40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C0F3A7F-7FA4-43B7-BEA2-1BA027909D42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5AF9B-676A-99EA-DB9B-A99F7933A09C}"/>
              </a:ext>
            </a:extLst>
          </p:cNvPr>
          <p:cNvSpPr/>
          <p:nvPr/>
        </p:nvSpPr>
        <p:spPr>
          <a:xfrm>
            <a:off x="638176" y="810843"/>
            <a:ext cx="4810124" cy="3098094"/>
          </a:xfrm>
          <a:prstGeom prst="rect">
            <a:avLst/>
          </a:prstGeom>
          <a:solidFill>
            <a:schemeClr val="bg1"/>
          </a:solidFill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CC02A0-61F9-ACEF-01C4-8031D24DF88D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Definition &amp; Challenges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938A4-E4C7-0C7A-088B-AA699FF7BA9B}"/>
              </a:ext>
            </a:extLst>
          </p:cNvPr>
          <p:cNvSpPr/>
          <p:nvPr/>
        </p:nvSpPr>
        <p:spPr>
          <a:xfrm>
            <a:off x="6743702" y="810843"/>
            <a:ext cx="4810124" cy="3098094"/>
          </a:xfrm>
          <a:prstGeom prst="rect">
            <a:avLst/>
          </a:prstGeom>
          <a:solidFill>
            <a:schemeClr val="bg1"/>
          </a:solidFill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831B13-59EC-81F6-3B2D-92A0C90A90B6}"/>
              </a:ext>
            </a:extLst>
          </p:cNvPr>
          <p:cNvSpPr txBox="1"/>
          <p:nvPr/>
        </p:nvSpPr>
        <p:spPr>
          <a:xfrm>
            <a:off x="638174" y="1066800"/>
            <a:ext cx="4810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Crucial task in computer vision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532572-E206-94AF-33C6-3875C9099EB8}"/>
              </a:ext>
            </a:extLst>
          </p:cNvPr>
          <p:cNvSpPr txBox="1"/>
          <p:nvPr/>
        </p:nvSpPr>
        <p:spPr>
          <a:xfrm>
            <a:off x="6743700" y="1075775"/>
            <a:ext cx="481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Utilizes weak labels</a:t>
            </a:r>
          </a:p>
          <a:p>
            <a:pPr marL="7429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</a:p>
          <a:p>
            <a:pPr marL="457200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5D5AFB-F21B-4C7B-5F2B-77FF7B052746}"/>
              </a:ext>
            </a:extLst>
          </p:cNvPr>
          <p:cNvCxnSpPr/>
          <p:nvPr/>
        </p:nvCxnSpPr>
        <p:spPr>
          <a:xfrm flipH="1">
            <a:off x="638174" y="1244600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50C1DA8-4724-6C30-57F2-A4AF2C53A46F}"/>
              </a:ext>
            </a:extLst>
          </p:cNvPr>
          <p:cNvCxnSpPr/>
          <p:nvPr/>
        </p:nvCxnSpPr>
        <p:spPr>
          <a:xfrm flipH="1">
            <a:off x="638174" y="1518443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5771E5F-F49D-8AB4-19CC-A58F16D31ABE}"/>
              </a:ext>
            </a:extLst>
          </p:cNvPr>
          <p:cNvCxnSpPr/>
          <p:nvPr/>
        </p:nvCxnSpPr>
        <p:spPr>
          <a:xfrm flipH="1">
            <a:off x="638174" y="1792288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933F801-7604-5BBD-DF2F-64BC4FAA67DF}"/>
              </a:ext>
            </a:extLst>
          </p:cNvPr>
          <p:cNvCxnSpPr/>
          <p:nvPr/>
        </p:nvCxnSpPr>
        <p:spPr>
          <a:xfrm flipH="1">
            <a:off x="638174" y="2890044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A84D3A3-65BC-3546-74A4-8C12D7F756FC}"/>
              </a:ext>
            </a:extLst>
          </p:cNvPr>
          <p:cNvCxnSpPr/>
          <p:nvPr/>
        </p:nvCxnSpPr>
        <p:spPr>
          <a:xfrm flipH="1">
            <a:off x="638174" y="3714750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E5F164-29BE-C3F2-3966-2218BB00E57C}"/>
              </a:ext>
            </a:extLst>
          </p:cNvPr>
          <p:cNvCxnSpPr/>
          <p:nvPr/>
        </p:nvCxnSpPr>
        <p:spPr>
          <a:xfrm flipH="1">
            <a:off x="6743700" y="1346200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C80A1C0-BDE6-E215-88D6-0AA43FC3FAA1}"/>
              </a:ext>
            </a:extLst>
          </p:cNvPr>
          <p:cNvCxnSpPr/>
          <p:nvPr/>
        </p:nvCxnSpPr>
        <p:spPr>
          <a:xfrm flipH="1">
            <a:off x="6743700" y="1755775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C97BC44-955B-794A-D331-481A06184F57}"/>
              </a:ext>
            </a:extLst>
          </p:cNvPr>
          <p:cNvCxnSpPr/>
          <p:nvPr/>
        </p:nvCxnSpPr>
        <p:spPr>
          <a:xfrm flipH="1">
            <a:off x="6743700" y="2167732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0FBB94F-1AFD-9167-C402-3476E47B4FCC}"/>
              </a:ext>
            </a:extLst>
          </p:cNvPr>
          <p:cNvCxnSpPr/>
          <p:nvPr/>
        </p:nvCxnSpPr>
        <p:spPr>
          <a:xfrm flipH="1">
            <a:off x="6743700" y="2577307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5F388F-8ADE-E181-B116-343CA15FA11D}"/>
              </a:ext>
            </a:extLst>
          </p:cNvPr>
          <p:cNvCxnSpPr/>
          <p:nvPr/>
        </p:nvCxnSpPr>
        <p:spPr>
          <a:xfrm flipH="1">
            <a:off x="6743700" y="2986881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BFB97AB-BC81-5667-7FAF-236D04284D13}"/>
              </a:ext>
            </a:extLst>
          </p:cNvPr>
          <p:cNvCxnSpPr/>
          <p:nvPr/>
        </p:nvCxnSpPr>
        <p:spPr>
          <a:xfrm flipH="1">
            <a:off x="6743700" y="3403600"/>
            <a:ext cx="57327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81C2ED83-CE6A-F5F4-ECFB-28CF6AD8A57F}"/>
              </a:ext>
            </a:extLst>
          </p:cNvPr>
          <p:cNvSpPr/>
          <p:nvPr/>
        </p:nvSpPr>
        <p:spPr>
          <a:xfrm>
            <a:off x="638174" y="4125972"/>
            <a:ext cx="10882112" cy="2276561"/>
          </a:xfrm>
          <a:prstGeom prst="rect">
            <a:avLst/>
          </a:prstGeom>
          <a:solidFill>
            <a:schemeClr val="bg1"/>
          </a:solidFill>
          <a:ln w="19050"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4D2627A-5CCB-143E-279C-E8827A5E5E98}"/>
              </a:ext>
            </a:extLst>
          </p:cNvPr>
          <p:cNvCxnSpPr>
            <a:cxnSpLocks/>
          </p:cNvCxnSpPr>
          <p:nvPr/>
        </p:nvCxnSpPr>
        <p:spPr>
          <a:xfrm>
            <a:off x="867150" y="4399094"/>
            <a:ext cx="3474720" cy="0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D567797-8E87-45BC-85E6-1B794ED4DEAC}"/>
              </a:ext>
            </a:extLst>
          </p:cNvPr>
          <p:cNvCxnSpPr>
            <a:cxnSpLocks/>
            <a:stCxn id="86" idx="0"/>
            <a:endCxn id="87" idx="4"/>
          </p:cNvCxnSpPr>
          <p:nvPr/>
        </p:nvCxnSpPr>
        <p:spPr>
          <a:xfrm>
            <a:off x="4341870" y="4353374"/>
            <a:ext cx="0" cy="1889824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B667D78-05E0-B18D-1399-4AC7ACCB79DD}"/>
              </a:ext>
            </a:extLst>
          </p:cNvPr>
          <p:cNvCxnSpPr>
            <a:cxnSpLocks/>
          </p:cNvCxnSpPr>
          <p:nvPr/>
        </p:nvCxnSpPr>
        <p:spPr>
          <a:xfrm>
            <a:off x="4341870" y="6197478"/>
            <a:ext cx="3474720" cy="0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9B754A5-9FB2-46D3-CAA7-0F86B3FF9B8D}"/>
              </a:ext>
            </a:extLst>
          </p:cNvPr>
          <p:cNvCxnSpPr>
            <a:cxnSpLocks/>
            <a:stCxn id="89" idx="4"/>
            <a:endCxn id="88" idx="0"/>
          </p:cNvCxnSpPr>
          <p:nvPr/>
        </p:nvCxnSpPr>
        <p:spPr>
          <a:xfrm flipV="1">
            <a:off x="7815783" y="4353374"/>
            <a:ext cx="0" cy="1889824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12F9965-4A8E-995A-DA2A-3761F2505EBD}"/>
              </a:ext>
            </a:extLst>
          </p:cNvPr>
          <p:cNvCxnSpPr>
            <a:cxnSpLocks/>
          </p:cNvCxnSpPr>
          <p:nvPr/>
        </p:nvCxnSpPr>
        <p:spPr>
          <a:xfrm>
            <a:off x="7816590" y="4399094"/>
            <a:ext cx="3555309" cy="0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6F1B83E-1F8F-9454-C230-F2E4CFE8881C}"/>
              </a:ext>
            </a:extLst>
          </p:cNvPr>
          <p:cNvCxnSpPr>
            <a:cxnSpLocks/>
            <a:stCxn id="90" idx="0"/>
            <a:endCxn id="91" idx="4"/>
          </p:cNvCxnSpPr>
          <p:nvPr/>
        </p:nvCxnSpPr>
        <p:spPr>
          <a:xfrm>
            <a:off x="11369342" y="4353374"/>
            <a:ext cx="0" cy="1889824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358DDCC-9093-BFCC-22D5-C18C82193D43}"/>
              </a:ext>
            </a:extLst>
          </p:cNvPr>
          <p:cNvCxnSpPr>
            <a:cxnSpLocks/>
            <a:stCxn id="85" idx="0"/>
            <a:endCxn id="84" idx="4"/>
          </p:cNvCxnSpPr>
          <p:nvPr/>
        </p:nvCxnSpPr>
        <p:spPr>
          <a:xfrm>
            <a:off x="872455" y="4353374"/>
            <a:ext cx="0" cy="1889824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A2C88352-0922-3D9B-D0C4-0B3C9C9D2DF0}"/>
              </a:ext>
            </a:extLst>
          </p:cNvPr>
          <p:cNvSpPr/>
          <p:nvPr/>
        </p:nvSpPr>
        <p:spPr>
          <a:xfrm>
            <a:off x="826735" y="6151758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FECADE30-6B72-A848-2F59-DA688591363C}"/>
              </a:ext>
            </a:extLst>
          </p:cNvPr>
          <p:cNvSpPr/>
          <p:nvPr/>
        </p:nvSpPr>
        <p:spPr>
          <a:xfrm>
            <a:off x="826735" y="4353374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23DBC132-54DC-E4B2-DE57-8A39B722BC05}"/>
              </a:ext>
            </a:extLst>
          </p:cNvPr>
          <p:cNvSpPr/>
          <p:nvPr/>
        </p:nvSpPr>
        <p:spPr>
          <a:xfrm>
            <a:off x="4296150" y="4353374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9BEC61B2-B0FD-902B-4A1F-E0D35B3DF757}"/>
              </a:ext>
            </a:extLst>
          </p:cNvPr>
          <p:cNvSpPr/>
          <p:nvPr/>
        </p:nvSpPr>
        <p:spPr>
          <a:xfrm>
            <a:off x="4296150" y="6151758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353BA5DD-ECBE-3F7E-2B38-728E9F083C6C}"/>
              </a:ext>
            </a:extLst>
          </p:cNvPr>
          <p:cNvSpPr/>
          <p:nvPr/>
        </p:nvSpPr>
        <p:spPr>
          <a:xfrm>
            <a:off x="7770063" y="4353374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CDEAD951-209C-B610-4897-5B1DC5672FB4}"/>
              </a:ext>
            </a:extLst>
          </p:cNvPr>
          <p:cNvSpPr/>
          <p:nvPr/>
        </p:nvSpPr>
        <p:spPr>
          <a:xfrm>
            <a:off x="7770063" y="6151758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2C16EED8-842C-EB7B-B718-234EC4A59FD1}"/>
              </a:ext>
            </a:extLst>
          </p:cNvPr>
          <p:cNvSpPr/>
          <p:nvPr/>
        </p:nvSpPr>
        <p:spPr>
          <a:xfrm>
            <a:off x="11323622" y="4353374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79AE01F8-A8AB-A3FA-0484-0710FE8BD42A}"/>
              </a:ext>
            </a:extLst>
          </p:cNvPr>
          <p:cNvSpPr/>
          <p:nvPr/>
        </p:nvSpPr>
        <p:spPr>
          <a:xfrm>
            <a:off x="11323622" y="6151758"/>
            <a:ext cx="91440" cy="91440"/>
          </a:xfrm>
          <a:prstGeom prst="flowChartConnector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4EDA37-AAEF-F4E6-5702-155CBD941179}"/>
              </a:ext>
            </a:extLst>
          </p:cNvPr>
          <p:cNvSpPr/>
          <p:nvPr/>
        </p:nvSpPr>
        <p:spPr>
          <a:xfrm>
            <a:off x="1509013" y="4264664"/>
            <a:ext cx="2189005" cy="268859"/>
          </a:xfrm>
          <a:prstGeom prst="rect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Distinguishing FG from BG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43A2ECF-EE73-1230-3F41-515E3FF53680}"/>
              </a:ext>
            </a:extLst>
          </p:cNvPr>
          <p:cNvSpPr/>
          <p:nvPr/>
        </p:nvSpPr>
        <p:spPr>
          <a:xfrm>
            <a:off x="5001842" y="6063048"/>
            <a:ext cx="2189005" cy="268859"/>
          </a:xfrm>
          <a:prstGeom prst="rect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Distinguishing FG from FG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F06758D-D627-E086-1DCB-FCFC25E8A287}"/>
              </a:ext>
            </a:extLst>
          </p:cNvPr>
          <p:cNvSpPr/>
          <p:nvPr/>
        </p:nvSpPr>
        <p:spPr>
          <a:xfrm>
            <a:off x="8566764" y="4254779"/>
            <a:ext cx="2189005" cy="268859"/>
          </a:xfrm>
          <a:prstGeom prst="rect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Complete Object Coverage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1323ADE-5284-D2CB-9EEF-347128C6B4C2}"/>
              </a:ext>
            </a:extLst>
          </p:cNvPr>
          <p:cNvSpPr txBox="1"/>
          <p:nvPr/>
        </p:nvSpPr>
        <p:spPr>
          <a:xfrm>
            <a:off x="1086877" y="6158563"/>
            <a:ext cx="3047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S. Lee, et al. “Railroad is not a train”, CVPR, 2021.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ECFB394-7E06-E695-7E77-9387951B6008}"/>
              </a:ext>
            </a:extLst>
          </p:cNvPr>
          <p:cNvSpPr txBox="1"/>
          <p:nvPr/>
        </p:nvSpPr>
        <p:spPr>
          <a:xfrm>
            <a:off x="4578396" y="5843365"/>
            <a:ext cx="3047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B. Zhou, et al. "Scene parsing ...", CVPR, 2017</a:t>
            </a:r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7B6E91D-29FD-B802-0B39-2BA4EE25DDE9}"/>
              </a:ext>
            </a:extLst>
          </p:cNvPr>
          <p:cNvSpPr txBox="1"/>
          <p:nvPr/>
        </p:nvSpPr>
        <p:spPr>
          <a:xfrm>
            <a:off x="8137625" y="6157651"/>
            <a:ext cx="3047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Q. Chen, et al. "Self-supervised image-specific ... ", CVPR, 2022.</a:t>
            </a:r>
          </a:p>
        </p:txBody>
      </p:sp>
      <p:sp>
        <p:nvSpPr>
          <p:cNvPr id="114" name="Hexagon 113">
            <a:extLst>
              <a:ext uri="{FF2B5EF4-FFF2-40B4-BE49-F238E27FC236}">
                <a16:creationId xmlns:a16="http://schemas.microsoft.com/office/drawing/2014/main" id="{8AF081FA-A372-2C30-2294-468E67B188D7}"/>
              </a:ext>
            </a:extLst>
          </p:cNvPr>
          <p:cNvSpPr/>
          <p:nvPr/>
        </p:nvSpPr>
        <p:spPr>
          <a:xfrm>
            <a:off x="1707631" y="624103"/>
            <a:ext cx="2847975" cy="369384"/>
          </a:xfrm>
          <a:prstGeom prst="hexagon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Semantic Segmentation</a:t>
            </a:r>
          </a:p>
        </p:txBody>
      </p:sp>
      <p:sp>
        <p:nvSpPr>
          <p:cNvPr id="115" name="Hexagon 114">
            <a:extLst>
              <a:ext uri="{FF2B5EF4-FFF2-40B4-BE49-F238E27FC236}">
                <a16:creationId xmlns:a16="http://schemas.microsoft.com/office/drawing/2014/main" id="{E98B6199-EBCD-A7C9-EFDF-B6DF212D8660}"/>
              </a:ext>
            </a:extLst>
          </p:cNvPr>
          <p:cNvSpPr/>
          <p:nvPr/>
        </p:nvSpPr>
        <p:spPr>
          <a:xfrm>
            <a:off x="7719051" y="616195"/>
            <a:ext cx="2847975" cy="369384"/>
          </a:xfrm>
          <a:prstGeom prst="hexagon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Weak Supervision</a:t>
            </a:r>
          </a:p>
        </p:txBody>
      </p:sp>
      <p:sp>
        <p:nvSpPr>
          <p:cNvPr id="118" name="Hexagon 117">
            <a:extLst>
              <a:ext uri="{FF2B5EF4-FFF2-40B4-BE49-F238E27FC236}">
                <a16:creationId xmlns:a16="http://schemas.microsoft.com/office/drawing/2014/main" id="{F2A9D088-A0C3-FA46-2B09-01314A8868A5}"/>
              </a:ext>
            </a:extLst>
          </p:cNvPr>
          <p:cNvSpPr/>
          <p:nvPr/>
        </p:nvSpPr>
        <p:spPr>
          <a:xfrm>
            <a:off x="4671801" y="3977342"/>
            <a:ext cx="2847975" cy="277797"/>
          </a:xfrm>
          <a:prstGeom prst="hexagon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Weaknesses of WSSS</a:t>
            </a:r>
          </a:p>
        </p:txBody>
      </p:sp>
    </p:spTree>
    <p:extLst>
      <p:ext uri="{BB962C8B-B14F-4D97-AF65-F5344CB8AC3E}">
        <p14:creationId xmlns:p14="http://schemas.microsoft.com/office/powerpoint/2010/main" val="3386186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111" grpId="0"/>
      <p:bldP spid="112" grpId="0"/>
      <p:bldP spid="113" grpId="0"/>
      <p:bldP spid="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B80F7A-5308-DDF5-1550-6E5DBB04C9D2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A91C2-ABA8-3E1E-0DF5-A5F34E224740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04/40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D8B88A-2FC0-64AD-6E4B-AF3008ECA203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Picture 13" descr="Image Processing Lab · GitHub">
            <a:extLst>
              <a:ext uri="{FF2B5EF4-FFF2-40B4-BE49-F238E27FC236}">
                <a16:creationId xmlns:a16="http://schemas.microsoft.com/office/drawing/2014/main" id="{E7D02F21-BADD-06E1-A9AC-9CE442532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8D8440D9-335B-C4F5-2557-1129D4588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D82DF6-F1A0-DE36-8B5B-07E1F804BF02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3F7D59-9B99-B427-B12F-5E37F8E264A4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A9E0A4B-EAFB-FC82-F5D5-2641F417A443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 descr="Image Processing Lab · GitHub">
            <a:extLst>
              <a:ext uri="{FF2B5EF4-FFF2-40B4-BE49-F238E27FC236}">
                <a16:creationId xmlns:a16="http://schemas.microsoft.com/office/drawing/2014/main" id="{9A91CEF7-AE46-F240-3766-BB1D19D1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2262040A-2D3D-DBBE-6276-77243238D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69B023-8067-D263-056C-08A3B64AE8AA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2584471-3916-33A5-7DB5-5AFA5771E0B3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Definition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54AEB8A-7886-015B-A202-7A630A44E00A}"/>
              </a:ext>
            </a:extLst>
          </p:cNvPr>
          <p:cNvGrpSpPr/>
          <p:nvPr/>
        </p:nvGrpSpPr>
        <p:grpSpPr>
          <a:xfrm>
            <a:off x="214373" y="770288"/>
            <a:ext cx="3620265" cy="5462124"/>
            <a:chOff x="494532" y="787313"/>
            <a:chExt cx="3620265" cy="546212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EFE2BCD-8CA5-2217-3448-ED3BA3A85653}"/>
                </a:ext>
              </a:extLst>
            </p:cNvPr>
            <p:cNvSpPr/>
            <p:nvPr/>
          </p:nvSpPr>
          <p:spPr>
            <a:xfrm rot="5400000">
              <a:off x="-334664" y="1799976"/>
              <a:ext cx="5278657" cy="3620265"/>
            </a:xfrm>
            <a:prstGeom prst="rect">
              <a:avLst/>
            </a:prstGeom>
            <a:noFill/>
            <a:ln w="19050">
              <a:solidFill>
                <a:srgbClr val="1A72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F7D29FB1-3F5E-5C71-2B70-5A076B3FDBC1}"/>
                </a:ext>
              </a:extLst>
            </p:cNvPr>
            <p:cNvSpPr/>
            <p:nvPr/>
          </p:nvSpPr>
          <p:spPr>
            <a:xfrm>
              <a:off x="880677" y="787313"/>
              <a:ext cx="2847975" cy="369384"/>
            </a:xfrm>
            <a:prstGeom prst="hexagon">
              <a:avLst/>
            </a:prstGeom>
            <a:solidFill>
              <a:srgbClr val="1A72A0"/>
            </a:solidFill>
            <a:ln>
              <a:solidFill>
                <a:srgbClr val="1A72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Convolutional Neural Network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8CED00-B21D-A477-7AAB-616B0ADF4075}"/>
              </a:ext>
            </a:extLst>
          </p:cNvPr>
          <p:cNvGrpSpPr/>
          <p:nvPr/>
        </p:nvGrpSpPr>
        <p:grpSpPr>
          <a:xfrm>
            <a:off x="4321862" y="770288"/>
            <a:ext cx="3620265" cy="5462124"/>
            <a:chOff x="4461942" y="787313"/>
            <a:chExt cx="3620265" cy="54621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C52FEA1-FB70-0FBE-D468-67056007A215}"/>
                </a:ext>
              </a:extLst>
            </p:cNvPr>
            <p:cNvSpPr/>
            <p:nvPr/>
          </p:nvSpPr>
          <p:spPr>
            <a:xfrm rot="5400000">
              <a:off x="3632746" y="1799976"/>
              <a:ext cx="5278657" cy="3620265"/>
            </a:xfrm>
            <a:prstGeom prst="rect">
              <a:avLst/>
            </a:prstGeom>
            <a:noFill/>
            <a:ln w="19050">
              <a:solidFill>
                <a:srgbClr val="2E9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9137E8E5-C22F-5F26-9779-3A8D55BBCFE9}"/>
                </a:ext>
              </a:extLst>
            </p:cNvPr>
            <p:cNvSpPr/>
            <p:nvPr/>
          </p:nvSpPr>
          <p:spPr>
            <a:xfrm>
              <a:off x="4848087" y="787313"/>
              <a:ext cx="2847975" cy="369384"/>
            </a:xfrm>
            <a:prstGeom prst="hexagon">
              <a:avLst/>
            </a:prstGeom>
            <a:solidFill>
              <a:srgbClr val="2E96C0"/>
            </a:solidFill>
            <a:ln>
              <a:solidFill>
                <a:srgbClr val="2E96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Vision Transformer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5E2AD7-D4E6-2749-9CEE-D0B8C2D28794}"/>
              </a:ext>
            </a:extLst>
          </p:cNvPr>
          <p:cNvGrpSpPr/>
          <p:nvPr/>
        </p:nvGrpSpPr>
        <p:grpSpPr>
          <a:xfrm>
            <a:off x="8429353" y="769928"/>
            <a:ext cx="3620265" cy="5452904"/>
            <a:chOff x="8429352" y="796533"/>
            <a:chExt cx="3620265" cy="545290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50D230E-1510-C977-D632-766197FECC0C}"/>
                </a:ext>
              </a:extLst>
            </p:cNvPr>
            <p:cNvSpPr/>
            <p:nvPr/>
          </p:nvSpPr>
          <p:spPr>
            <a:xfrm rot="5400000">
              <a:off x="7600156" y="1799976"/>
              <a:ext cx="5278657" cy="3620265"/>
            </a:xfrm>
            <a:prstGeom prst="rect">
              <a:avLst/>
            </a:prstGeom>
            <a:noFill/>
            <a:ln w="19050">
              <a:solidFill>
                <a:srgbClr val="25A7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40F08538-D249-9297-0AE3-74456A3B8E51}"/>
                </a:ext>
              </a:extLst>
            </p:cNvPr>
            <p:cNvSpPr/>
            <p:nvPr/>
          </p:nvSpPr>
          <p:spPr>
            <a:xfrm>
              <a:off x="8889183" y="796533"/>
              <a:ext cx="2847975" cy="369384"/>
            </a:xfrm>
            <a:prstGeom prst="hexagon">
              <a:avLst/>
            </a:prstGeom>
            <a:solidFill>
              <a:srgbClr val="25A7C1"/>
            </a:solidFill>
            <a:ln>
              <a:solidFill>
                <a:srgbClr val="25A7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Hierarchical Vision Transformer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199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E4D777-7552-8BF6-1B1F-A9EE50775BF6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1DC48-53AF-184B-BEBC-3D200A246080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05/40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29A29D0-FFF1-C4BF-3764-CBF33FAC5A2C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9" name="Picture 28" descr="Image Processing Lab · GitHub">
            <a:extLst>
              <a:ext uri="{FF2B5EF4-FFF2-40B4-BE49-F238E27FC236}">
                <a16:creationId xmlns:a16="http://schemas.microsoft.com/office/drawing/2014/main" id="{1AB6332A-09CC-7074-6B55-C085ABC5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F7EEF19E-C95A-D0CC-8AA4-2E3A278B6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8B0BCC-1EEF-A121-EB09-40E90B0544D6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D2954A4-0C94-F553-0F99-A06BD353CDDC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2B36F75-9CBF-D2F2-9D12-585D11F2DB7C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Picture 34" descr="Image Processing Lab · GitHub">
            <a:extLst>
              <a:ext uri="{FF2B5EF4-FFF2-40B4-BE49-F238E27FC236}">
                <a16:creationId xmlns:a16="http://schemas.microsoft.com/office/drawing/2014/main" id="{328D472A-04C0-858D-5A8D-4409374C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1B2A0815-AA3B-064B-01E4-B348E3D6D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6E9E76-C0DF-E0B1-0FC4-959B7243DBC7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4B17D2E-37D5-B139-33B4-519376724D3C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 Contributions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E431140-D361-4B91-A870-6FC1DC67844D}"/>
              </a:ext>
            </a:extLst>
          </p:cNvPr>
          <p:cNvSpPr/>
          <p:nvPr/>
        </p:nvSpPr>
        <p:spPr>
          <a:xfrm>
            <a:off x="2218179" y="1025145"/>
            <a:ext cx="8762374" cy="109728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5E187C-5443-4ADD-57A2-38E6BA909509}"/>
              </a:ext>
            </a:extLst>
          </p:cNvPr>
          <p:cNvSpPr txBox="1"/>
          <p:nvPr/>
        </p:nvSpPr>
        <p:spPr>
          <a:xfrm>
            <a:off x="2218179" y="1111193"/>
            <a:ext cx="87623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72A0"/>
                </a:solidFill>
              </a:rPr>
              <a:t>Proposing </a:t>
            </a:r>
          </a:p>
          <a:p>
            <a:endParaRPr lang="en-US" sz="14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229C6C4-F1AB-6489-14CF-33C414A8247E}"/>
              </a:ext>
            </a:extLst>
          </p:cNvPr>
          <p:cNvSpPr/>
          <p:nvPr/>
        </p:nvSpPr>
        <p:spPr>
          <a:xfrm>
            <a:off x="2218179" y="2358031"/>
            <a:ext cx="8762374" cy="109728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146F7CB-02BA-07A6-816E-A4308CA55CDE}"/>
              </a:ext>
            </a:extLst>
          </p:cNvPr>
          <p:cNvSpPr/>
          <p:nvPr/>
        </p:nvSpPr>
        <p:spPr>
          <a:xfrm>
            <a:off x="2218179" y="3690917"/>
            <a:ext cx="8762374" cy="109728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D21654F-4327-DA2C-C0A4-B59EA1D84BFF}"/>
              </a:ext>
            </a:extLst>
          </p:cNvPr>
          <p:cNvSpPr/>
          <p:nvPr/>
        </p:nvSpPr>
        <p:spPr>
          <a:xfrm>
            <a:off x="2218179" y="5023804"/>
            <a:ext cx="8762374" cy="109728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0757AB7-DADE-9325-137C-9DA28A420F14}"/>
              </a:ext>
            </a:extLst>
          </p:cNvPr>
          <p:cNvSpPr/>
          <p:nvPr/>
        </p:nvSpPr>
        <p:spPr>
          <a:xfrm>
            <a:off x="366280" y="1025748"/>
            <a:ext cx="1851899" cy="1097280"/>
          </a:xfrm>
          <a:prstGeom prst="rect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A72A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0EB12F5-00E1-639C-DE72-86E3BFEEDC1E}"/>
              </a:ext>
            </a:extLst>
          </p:cNvPr>
          <p:cNvSpPr/>
          <p:nvPr/>
        </p:nvSpPr>
        <p:spPr>
          <a:xfrm>
            <a:off x="366280" y="2358976"/>
            <a:ext cx="1851899" cy="1097280"/>
          </a:xfrm>
          <a:prstGeom prst="rect">
            <a:avLst/>
          </a:prstGeom>
          <a:solidFill>
            <a:srgbClr val="2E96C0"/>
          </a:solidFill>
          <a:ln>
            <a:solidFill>
              <a:srgbClr val="2E96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3BDBD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324C6B2-847C-F1AF-8A12-E2DC7183D1B0}"/>
              </a:ext>
            </a:extLst>
          </p:cNvPr>
          <p:cNvSpPr/>
          <p:nvPr/>
        </p:nvSpPr>
        <p:spPr>
          <a:xfrm>
            <a:off x="366280" y="3690917"/>
            <a:ext cx="1851899" cy="1097280"/>
          </a:xfrm>
          <a:prstGeom prst="rect">
            <a:avLst/>
          </a:prstGeom>
          <a:solidFill>
            <a:srgbClr val="25A7C1"/>
          </a:solidFill>
          <a:ln>
            <a:solidFill>
              <a:srgbClr val="25A7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7867DAD-C984-D753-7893-94B4D9D2F08D}"/>
              </a:ext>
            </a:extLst>
          </p:cNvPr>
          <p:cNvSpPr/>
          <p:nvPr/>
        </p:nvSpPr>
        <p:spPr>
          <a:xfrm>
            <a:off x="366280" y="5016569"/>
            <a:ext cx="1851899" cy="1097280"/>
          </a:xfrm>
          <a:prstGeom prst="rect">
            <a:avLst/>
          </a:prstGeom>
          <a:solidFill>
            <a:srgbClr val="63BDBD"/>
          </a:solidFill>
          <a:ln>
            <a:solidFill>
              <a:srgbClr val="63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DD88885-D7A8-17DF-AD4B-12D73756DC75}"/>
              </a:ext>
            </a:extLst>
          </p:cNvPr>
          <p:cNvSpPr txBox="1"/>
          <p:nvPr/>
        </p:nvSpPr>
        <p:spPr>
          <a:xfrm>
            <a:off x="2218179" y="2587169"/>
            <a:ext cx="876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E96C0"/>
                </a:solidFill>
              </a:rPr>
              <a:t>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BE7C246-171D-451E-0356-F7BC7FC4119F}"/>
              </a:ext>
            </a:extLst>
          </p:cNvPr>
          <p:cNvSpPr txBox="1"/>
          <p:nvPr/>
        </p:nvSpPr>
        <p:spPr>
          <a:xfrm>
            <a:off x="2218179" y="3777892"/>
            <a:ext cx="876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5A7C1"/>
                </a:solidFill>
              </a:rPr>
              <a:t>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654C2DA-A7EA-1331-6033-378583F8B7BD}"/>
              </a:ext>
            </a:extLst>
          </p:cNvPr>
          <p:cNvSpPr txBox="1"/>
          <p:nvPr/>
        </p:nvSpPr>
        <p:spPr>
          <a:xfrm>
            <a:off x="2200579" y="5249278"/>
            <a:ext cx="876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3BDBD"/>
                </a:solidFill>
              </a:rPr>
              <a:t>Validating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17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BC8B1B4-F6FF-A813-0D05-3EE09E6D1C04}"/>
              </a:ext>
            </a:extLst>
          </p:cNvPr>
          <p:cNvSpPr/>
          <p:nvPr/>
        </p:nvSpPr>
        <p:spPr>
          <a:xfrm flipH="1">
            <a:off x="609600" y="499457"/>
            <a:ext cx="10972800" cy="5536485"/>
          </a:xfrm>
          <a:custGeom>
            <a:avLst/>
            <a:gdLst>
              <a:gd name="connsiteX0" fmla="*/ 5486400 w 10972800"/>
              <a:gd name="connsiteY0" fmla="*/ 3079334 h 5536485"/>
              <a:gd name="connsiteX1" fmla="*/ 5448948 w 10972800"/>
              <a:gd name="connsiteY1" fmla="*/ 3326140 h 5536485"/>
              <a:gd name="connsiteX2" fmla="*/ 2752434 w 10972800"/>
              <a:gd name="connsiteY2" fmla="*/ 5536485 h 5536485"/>
              <a:gd name="connsiteX3" fmla="*/ 5486400 w 10972800"/>
              <a:gd name="connsiteY3" fmla="*/ 5536485 h 5536485"/>
              <a:gd name="connsiteX4" fmla="*/ 8220366 w 10972800"/>
              <a:gd name="connsiteY4" fmla="*/ 5536485 h 5536485"/>
              <a:gd name="connsiteX5" fmla="*/ 5523852 w 10972800"/>
              <a:gd name="connsiteY5" fmla="*/ 3326140 h 5536485"/>
              <a:gd name="connsiteX6" fmla="*/ 8220366 w 10972800"/>
              <a:gd name="connsiteY6" fmla="*/ 0 h 5536485"/>
              <a:gd name="connsiteX7" fmla="*/ 5486400 w 10972800"/>
              <a:gd name="connsiteY7" fmla="*/ 0 h 5536485"/>
              <a:gd name="connsiteX8" fmla="*/ 2752434 w 10972800"/>
              <a:gd name="connsiteY8" fmla="*/ 0 h 5536485"/>
              <a:gd name="connsiteX9" fmla="*/ 0 w 10972800"/>
              <a:gd name="connsiteY9" fmla="*/ 2768242 h 5536485"/>
              <a:gd name="connsiteX10" fmla="*/ 2752434 w 10972800"/>
              <a:gd name="connsiteY10" fmla="*/ 5536484 h 5536485"/>
              <a:gd name="connsiteX11" fmla="*/ 5448948 w 10972800"/>
              <a:gd name="connsiteY11" fmla="*/ 3326139 h 5536485"/>
              <a:gd name="connsiteX12" fmla="*/ 5486400 w 10972800"/>
              <a:gd name="connsiteY12" fmla="*/ 3079333 h 5536485"/>
              <a:gd name="connsiteX13" fmla="*/ 5523852 w 10972800"/>
              <a:gd name="connsiteY13" fmla="*/ 3326139 h 5536485"/>
              <a:gd name="connsiteX14" fmla="*/ 8220366 w 10972800"/>
              <a:gd name="connsiteY14" fmla="*/ 5536484 h 5536485"/>
              <a:gd name="connsiteX15" fmla="*/ 10972800 w 10972800"/>
              <a:gd name="connsiteY15" fmla="*/ 2768242 h 5536485"/>
              <a:gd name="connsiteX16" fmla="*/ 8220366 w 10972800"/>
              <a:gd name="connsiteY16" fmla="*/ 0 h 553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72800" h="5536485">
                <a:moveTo>
                  <a:pt x="5486400" y="3079334"/>
                </a:moveTo>
                <a:lnTo>
                  <a:pt x="5448948" y="3326140"/>
                </a:lnTo>
                <a:cubicBezTo>
                  <a:pt x="5192294" y="4587582"/>
                  <a:pt x="4082545" y="5536485"/>
                  <a:pt x="2752434" y="5536485"/>
                </a:cubicBezTo>
                <a:lnTo>
                  <a:pt x="5486400" y="5536485"/>
                </a:lnTo>
                <a:lnTo>
                  <a:pt x="8220366" y="5536485"/>
                </a:lnTo>
                <a:cubicBezTo>
                  <a:pt x="6890255" y="5536485"/>
                  <a:pt x="5780506" y="4587582"/>
                  <a:pt x="5523852" y="3326140"/>
                </a:cubicBezTo>
                <a:close/>
                <a:moveTo>
                  <a:pt x="8220366" y="0"/>
                </a:moveTo>
                <a:lnTo>
                  <a:pt x="5486400" y="0"/>
                </a:lnTo>
                <a:lnTo>
                  <a:pt x="2752434" y="0"/>
                </a:lnTo>
                <a:cubicBezTo>
                  <a:pt x="1232307" y="0"/>
                  <a:pt x="0" y="1239384"/>
                  <a:pt x="0" y="2768242"/>
                </a:cubicBezTo>
                <a:cubicBezTo>
                  <a:pt x="0" y="4297100"/>
                  <a:pt x="1232307" y="5536484"/>
                  <a:pt x="2752434" y="5536484"/>
                </a:cubicBezTo>
                <a:cubicBezTo>
                  <a:pt x="4082545" y="5536484"/>
                  <a:pt x="5192294" y="4587581"/>
                  <a:pt x="5448948" y="3326139"/>
                </a:cubicBezTo>
                <a:lnTo>
                  <a:pt x="5486400" y="3079333"/>
                </a:lnTo>
                <a:lnTo>
                  <a:pt x="5523852" y="3326139"/>
                </a:lnTo>
                <a:cubicBezTo>
                  <a:pt x="5780506" y="4587581"/>
                  <a:pt x="6890255" y="5536484"/>
                  <a:pt x="8220366" y="5536484"/>
                </a:cubicBezTo>
                <a:cubicBezTo>
                  <a:pt x="9740493" y="5536484"/>
                  <a:pt x="10972800" y="4297100"/>
                  <a:pt x="10972800" y="2768242"/>
                </a:cubicBezTo>
                <a:cubicBezTo>
                  <a:pt x="10972800" y="1239384"/>
                  <a:pt x="9740493" y="0"/>
                  <a:pt x="8220366" y="0"/>
                </a:cubicBezTo>
                <a:close/>
              </a:path>
            </a:pathLst>
          </a:custGeom>
          <a:blipFill dpi="0" rotWithShape="1">
            <a:blip r:embed="rId3">
              <a:alphaModFix amt="6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668E3-4E43-72D8-976F-8EB6004E8A5B}"/>
              </a:ext>
            </a:extLst>
          </p:cNvPr>
          <p:cNvSpPr txBox="1"/>
          <p:nvPr/>
        </p:nvSpPr>
        <p:spPr>
          <a:xfrm>
            <a:off x="4735945" y="2823974"/>
            <a:ext cx="45477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Literature Review</a:t>
            </a:r>
          </a:p>
          <a:p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33B8A6-6C73-24BC-7F53-9ACEB7D5ADA2}"/>
              </a:ext>
            </a:extLst>
          </p:cNvPr>
          <p:cNvCxnSpPr>
            <a:cxnSpLocks/>
          </p:cNvCxnSpPr>
          <p:nvPr/>
        </p:nvCxnSpPr>
        <p:spPr>
          <a:xfrm>
            <a:off x="4566227" y="2552233"/>
            <a:ext cx="0" cy="1251367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A2FA0A-C01C-8289-BA61-87EC96BA114C}"/>
              </a:ext>
            </a:extLst>
          </p:cNvPr>
          <p:cNvCxnSpPr>
            <a:cxnSpLocks/>
          </p:cNvCxnSpPr>
          <p:nvPr/>
        </p:nvCxnSpPr>
        <p:spPr>
          <a:xfrm flipH="1">
            <a:off x="0" y="6425564"/>
            <a:ext cx="12192000" cy="0"/>
          </a:xfrm>
          <a:prstGeom prst="line">
            <a:avLst/>
          </a:prstGeom>
          <a:ln w="57150">
            <a:solidFill>
              <a:srgbClr val="00536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9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6D2A7B5-E44D-94A7-0426-3A8C424D7343}"/>
              </a:ext>
            </a:extLst>
          </p:cNvPr>
          <p:cNvSpPr/>
          <p:nvPr/>
        </p:nvSpPr>
        <p:spPr>
          <a:xfrm>
            <a:off x="6829546" y="828125"/>
            <a:ext cx="5148078" cy="5420455"/>
          </a:xfrm>
          <a:prstGeom prst="rect">
            <a:avLst/>
          </a:prstGeom>
          <a:noFill/>
          <a:ln>
            <a:solidFill>
              <a:srgbClr val="CBCB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91C040E-2022-9E65-1BA2-BE954045C789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DE9160-A3DD-4E69-706C-A42EF0AEC228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EAC9-2639-918E-33E4-B88733E42A05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06/40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3FE9069-FD36-97FC-9A40-AACC7BB68DE4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Picture 9" descr="Image Processing Lab · GitHub">
            <a:extLst>
              <a:ext uri="{FF2B5EF4-FFF2-40B4-BE49-F238E27FC236}">
                <a16:creationId xmlns:a16="http://schemas.microsoft.com/office/drawing/2014/main" id="{06919B6F-70C1-8D9B-8286-08BC996C7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97A7C59E-EF08-FC56-DCAC-DC463D6FC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B60030-93FF-4ABC-C987-999AA6E045CC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921381-A5CC-DB48-A936-1ECDAA5127AE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6CB272D-45E5-9445-BCE3-E5AF35661E25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17" descr="Image Processing Lab · GitHub">
            <a:extLst>
              <a:ext uri="{FF2B5EF4-FFF2-40B4-BE49-F238E27FC236}">
                <a16:creationId xmlns:a16="http://schemas.microsoft.com/office/drawing/2014/main" id="{301A2F17-758F-1BEE-C479-C204EA25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9C8F0B8B-3DBC-7DD6-510A-5E659A6B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6BA4B3-22A8-73CE-E486-8297270375B5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57CDB2D-7CEA-26A3-E646-4A3EA65FC197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 Available Methods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A9233C7-A891-D1DE-0E0C-A173CCC48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3" y="557529"/>
            <a:ext cx="6400800" cy="58102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92DEF1-5028-0504-DE6C-D2936DC69999}"/>
              </a:ext>
            </a:extLst>
          </p:cNvPr>
          <p:cNvCxnSpPr>
            <a:cxnSpLocks/>
          </p:cNvCxnSpPr>
          <p:nvPr/>
        </p:nvCxnSpPr>
        <p:spPr>
          <a:xfrm>
            <a:off x="6615173" y="646545"/>
            <a:ext cx="0" cy="5624946"/>
          </a:xfrm>
          <a:prstGeom prst="line">
            <a:avLst/>
          </a:prstGeom>
          <a:ln w="19050" cap="flat" cmpd="sng" algn="ctr">
            <a:solidFill>
              <a:srgbClr val="CBCBCB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Hexagon 35">
            <a:extLst>
              <a:ext uri="{FF2B5EF4-FFF2-40B4-BE49-F238E27FC236}">
                <a16:creationId xmlns:a16="http://schemas.microsoft.com/office/drawing/2014/main" id="{10F03C6D-6311-DA5E-EB70-C963A5D70CD6}"/>
              </a:ext>
            </a:extLst>
          </p:cNvPr>
          <p:cNvSpPr/>
          <p:nvPr/>
        </p:nvSpPr>
        <p:spPr>
          <a:xfrm>
            <a:off x="8132578" y="646545"/>
            <a:ext cx="2847975" cy="369384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ViT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689B6783-8120-A6A1-9798-95A860FBEA3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989198" y="2452798"/>
            <a:ext cx="1324324" cy="1273338"/>
          </a:xfrm>
          <a:prstGeom prst="curved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10DD91A-F653-EB7E-DAE6-B0BE43C26907}"/>
              </a:ext>
            </a:extLst>
          </p:cNvPr>
          <p:cNvSpPr txBox="1"/>
          <p:nvPr/>
        </p:nvSpPr>
        <p:spPr>
          <a:xfrm>
            <a:off x="7719424" y="6019103"/>
            <a:ext cx="36742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A. Dosovitskiy, et al. “An image is worth 16x16 words …”, </a:t>
            </a:r>
            <a:r>
              <a:rPr lang="en-US" sz="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arXiv</a:t>
            </a:r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preprint, </a:t>
            </a:r>
            <a:r>
              <a:rPr lang="fa-IR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67D319A-77F4-93FF-946A-FBF4A7359E87}"/>
              </a:ext>
            </a:extLst>
          </p:cNvPr>
          <p:cNvSpPr/>
          <p:nvPr/>
        </p:nvSpPr>
        <p:spPr>
          <a:xfrm rot="-2700000">
            <a:off x="1211447" y="5680364"/>
            <a:ext cx="654298" cy="349511"/>
          </a:xfrm>
          <a:prstGeom prst="rect">
            <a:avLst/>
          </a:prstGeom>
          <a:noFill/>
          <a:ln w="38100">
            <a:solidFill>
              <a:srgbClr val="FF99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52266D-7844-B402-86FB-6DD0FB95A76D}"/>
              </a:ext>
            </a:extLst>
          </p:cNvPr>
          <p:cNvSpPr/>
          <p:nvPr/>
        </p:nvSpPr>
        <p:spPr>
          <a:xfrm>
            <a:off x="1" y="-9235"/>
            <a:ext cx="12191999" cy="554182"/>
          </a:xfrm>
          <a:custGeom>
            <a:avLst/>
            <a:gdLst>
              <a:gd name="connsiteX0" fmla="*/ 49479 w 12191999"/>
              <a:gd name="connsiteY0" fmla="*/ 0 h 554182"/>
              <a:gd name="connsiteX1" fmla="*/ 12191999 w 12191999"/>
              <a:gd name="connsiteY1" fmla="*/ 0 h 554182"/>
              <a:gd name="connsiteX2" fmla="*/ 12191999 w 12191999"/>
              <a:gd name="connsiteY2" fmla="*/ 554182 h 554182"/>
              <a:gd name="connsiteX3" fmla="*/ 0 w 12191999"/>
              <a:gd name="connsiteY3" fmla="*/ 554182 h 554182"/>
              <a:gd name="connsiteX4" fmla="*/ 0 w 12191999"/>
              <a:gd name="connsiteY4" fmla="*/ 97794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554182">
                <a:moveTo>
                  <a:pt x="49479" y="0"/>
                </a:moveTo>
                <a:lnTo>
                  <a:pt x="12191999" y="0"/>
                </a:lnTo>
                <a:lnTo>
                  <a:pt x="12191999" y="554182"/>
                </a:lnTo>
                <a:lnTo>
                  <a:pt x="0" y="554182"/>
                </a:lnTo>
                <a:lnTo>
                  <a:pt x="0" y="97794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endParaRPr lang="en-US" sz="2800" dirty="0">
              <a:solidFill>
                <a:schemeClr val="l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85F53-7338-CFCF-B275-3B7B0D9CF92B}"/>
              </a:ext>
            </a:extLst>
          </p:cNvPr>
          <p:cNvSpPr/>
          <p:nvPr/>
        </p:nvSpPr>
        <p:spPr>
          <a:xfrm>
            <a:off x="0" y="6358543"/>
            <a:ext cx="12192000" cy="49945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DAA422-A1A2-9564-899D-5D9E522BD729}"/>
              </a:ext>
            </a:extLst>
          </p:cNvPr>
          <p:cNvCxnSpPr>
            <a:cxnSpLocks/>
          </p:cNvCxnSpPr>
          <p:nvPr/>
        </p:nvCxnSpPr>
        <p:spPr>
          <a:xfrm flipH="1">
            <a:off x="0" y="6613813"/>
            <a:ext cx="12192000" cy="0"/>
          </a:xfrm>
          <a:prstGeom prst="line">
            <a:avLst/>
          </a:prstGeom>
          <a:ln w="28575">
            <a:solidFill>
              <a:srgbClr val="89CF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exagon 19">
            <a:extLst>
              <a:ext uri="{FF2B5EF4-FFF2-40B4-BE49-F238E27FC236}">
                <a16:creationId xmlns:a16="http://schemas.microsoft.com/office/drawing/2014/main" id="{E1A795AD-6C61-AA77-93C9-8216B03B97AB}"/>
              </a:ext>
            </a:extLst>
          </p:cNvPr>
          <p:cNvSpPr/>
          <p:nvPr/>
        </p:nvSpPr>
        <p:spPr>
          <a:xfrm>
            <a:off x="8229599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4D2D0EF4-42A4-4DAC-3A2B-387B5DF1DA98}"/>
              </a:ext>
            </a:extLst>
          </p:cNvPr>
          <p:cNvSpPr/>
          <p:nvPr/>
        </p:nvSpPr>
        <p:spPr>
          <a:xfrm>
            <a:off x="6225792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4577F02-3876-7E30-1A97-503E0AC01794}"/>
              </a:ext>
            </a:extLst>
          </p:cNvPr>
          <p:cNvSpPr/>
          <p:nvPr/>
        </p:nvSpPr>
        <p:spPr>
          <a:xfrm>
            <a:off x="4221985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Proposed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4A8B85-2366-6F86-B8D2-DE96B9D7AF5F}"/>
              </a:ext>
            </a:extLst>
          </p:cNvPr>
          <p:cNvSpPr/>
          <p:nvPr/>
        </p:nvSpPr>
        <p:spPr>
          <a:xfrm>
            <a:off x="2218179" y="6478733"/>
            <a:ext cx="1826881" cy="270161"/>
          </a:xfrm>
          <a:prstGeom prst="hexagon">
            <a:avLst/>
          </a:prstGeom>
          <a:solidFill>
            <a:srgbClr val="79C9B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Literature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44D37E4-7EB1-00FB-C295-622EE7607003}"/>
              </a:ext>
            </a:extLst>
          </p:cNvPr>
          <p:cNvSpPr/>
          <p:nvPr/>
        </p:nvSpPr>
        <p:spPr>
          <a:xfrm>
            <a:off x="214373" y="6478733"/>
            <a:ext cx="1826881" cy="270161"/>
          </a:xfrm>
          <a:prstGeom prst="hexagon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F0E052-116B-126C-018A-207AEC491241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11" descr="Image Processing Lab · GitHub">
            <a:extLst>
              <a:ext uri="{FF2B5EF4-FFF2-40B4-BE49-F238E27FC236}">
                <a16:creationId xmlns:a16="http://schemas.microsoft.com/office/drawing/2014/main" id="{42C1EA63-F9B3-6CA1-F4C5-A83FEC25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9D2987FC-93A4-15EC-9F2B-179593B17D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7781E5-C6BB-685D-C4A6-15589243D99F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356A39-F639-27CC-8E72-A1694574EB0E}"/>
              </a:ext>
            </a:extLst>
          </p:cNvPr>
          <p:cNvSpPr txBox="1"/>
          <p:nvPr/>
        </p:nvSpPr>
        <p:spPr>
          <a:xfrm>
            <a:off x="494534" y="-29744"/>
            <a:ext cx="7172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Ideas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280A395-2542-AD7C-A347-5C967ABD41B4}"/>
              </a:ext>
            </a:extLst>
          </p:cNvPr>
          <p:cNvSpPr/>
          <p:nvPr/>
        </p:nvSpPr>
        <p:spPr>
          <a:xfrm>
            <a:off x="-1" y="-18471"/>
            <a:ext cx="10980554" cy="554182"/>
          </a:xfrm>
          <a:custGeom>
            <a:avLst/>
            <a:gdLst>
              <a:gd name="connsiteX0" fmla="*/ 0 w 10980554"/>
              <a:gd name="connsiteY0" fmla="*/ 0 h 554182"/>
              <a:gd name="connsiteX1" fmla="*/ 10980554 w 10980554"/>
              <a:gd name="connsiteY1" fmla="*/ 0 h 554182"/>
              <a:gd name="connsiteX2" fmla="*/ 10700166 w 10980554"/>
              <a:gd name="connsiteY2" fmla="*/ 554182 h 554182"/>
              <a:gd name="connsiteX3" fmla="*/ 0 w 10980554"/>
              <a:gd name="connsiteY3" fmla="*/ 554182 h 554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0554" h="554182">
                <a:moveTo>
                  <a:pt x="0" y="0"/>
                </a:moveTo>
                <a:lnTo>
                  <a:pt x="10980554" y="0"/>
                </a:lnTo>
                <a:lnTo>
                  <a:pt x="10700166" y="554182"/>
                </a:lnTo>
                <a:lnTo>
                  <a:pt x="0" y="554182"/>
                </a:lnTo>
                <a:close/>
              </a:path>
            </a:pathLst>
          </a:custGeom>
          <a:solidFill>
            <a:srgbClr val="E7E6E6"/>
          </a:solidFill>
          <a:ln>
            <a:solidFill>
              <a:srgbClr val="E7E6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Picture 18" descr="Image Processing Lab · GitHub">
            <a:extLst>
              <a:ext uri="{FF2B5EF4-FFF2-40B4-BE49-F238E27FC236}">
                <a16:creationId xmlns:a16="http://schemas.microsoft.com/office/drawing/2014/main" id="{FD5D165C-D05D-492D-45B9-2E43D819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99500" l="3000" r="98500">
                        <a14:foregroundMark x1="66500" y1="18000" x2="84500" y2="61500"/>
                        <a14:foregroundMark x1="84500" y1="61500" x2="56500" y2="64000"/>
                        <a14:foregroundMark x1="56500" y1="64000" x2="68000" y2="92000"/>
                        <a14:foregroundMark x1="68000" y1="92000" x2="66500" y2="91500"/>
                        <a14:foregroundMark x1="77500" y1="59000" x2="87000" y2="56000"/>
                        <a14:foregroundMark x1="70000" y1="43500" x2="46500" y2="58500"/>
                        <a14:foregroundMark x1="46500" y1="58500" x2="73500" y2="56000"/>
                        <a14:foregroundMark x1="73500" y1="56000" x2="67000" y2="45000"/>
                        <a14:foregroundMark x1="65500" y1="52500" x2="46500" y2="60500"/>
                        <a14:foregroundMark x1="48500" y1="58500" x2="50500" y2="57000"/>
                        <a14:foregroundMark x1="53000" y1="48500" x2="46500" y2="54500"/>
                        <a14:foregroundMark x1="51000" y1="49500" x2="42500" y2="49000"/>
                        <a14:foregroundMark x1="46500" y1="43000" x2="35000" y2="46000"/>
                        <a14:foregroundMark x1="36500" y1="41500" x2="36500" y2="58000"/>
                        <a14:foregroundMark x1="37500" y1="46000" x2="42500" y2="61000"/>
                        <a14:foregroundMark x1="22000" y1="4500" x2="22000" y2="8500"/>
                        <a14:foregroundMark x1="15000" y1="15000" x2="13000" y2="20000"/>
                        <a14:foregroundMark x1="24500" y1="27500" x2="43500" y2="68000"/>
                        <a14:foregroundMark x1="43500" y1="68000" x2="7500" y2="49500"/>
                        <a14:foregroundMark x1="7500" y1="49500" x2="3000" y2="59000"/>
                        <a14:foregroundMark x1="49000" y1="76000" x2="82500" y2="74000"/>
                        <a14:foregroundMark x1="82500" y1="74000" x2="11500" y2="77000"/>
                        <a14:foregroundMark x1="11500" y1="77000" x2="17500" y2="74000"/>
                        <a14:foregroundMark x1="31500" y1="87000" x2="21000" y2="82500"/>
                        <a14:foregroundMark x1="39000" y1="91000" x2="12500" y2="74000"/>
                        <a14:foregroundMark x1="24500" y1="83000" x2="18000" y2="78500"/>
                        <a14:foregroundMark x1="23500" y1="90500" x2="22000" y2="89000"/>
                        <a14:foregroundMark x1="23500" y1="91500" x2="23000" y2="99500"/>
                        <a14:foregroundMark x1="23500" y1="98000" x2="23500" y2="98000"/>
                        <a14:foregroundMark x1="21500" y1="23500" x2="13000" y2="17500"/>
                        <a14:foregroundMark x1="24500" y1="10000" x2="29500" y2="14500"/>
                        <a14:foregroundMark x1="29000" y1="8500" x2="27500" y2="6000"/>
                        <a14:foregroundMark x1="20000" y1="4000" x2="6000" y2="4000"/>
                        <a14:foregroundMark x1="39000" y1="39000" x2="75000" y2="33500"/>
                        <a14:foregroundMark x1="75000" y1="33500" x2="52000" y2="40000"/>
                        <a14:foregroundMark x1="37000" y1="1500" x2="37000" y2="1500"/>
                        <a14:foregroundMark x1="34000" y1="6000" x2="70000" y2="4000"/>
                        <a14:foregroundMark x1="70000" y1="4000" x2="95000" y2="7500"/>
                        <a14:foregroundMark x1="95000" y1="7500" x2="98500" y2="46500"/>
                        <a14:foregroundMark x1="98500" y1="46500" x2="96500" y2="11500"/>
                        <a14:foregroundMark x1="98500" y1="95000" x2="95000" y2="95500"/>
                        <a14:foregroundMark x1="98000" y1="96000" x2="98500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806" y="38404"/>
            <a:ext cx="411480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انجمن فارغ التحصیلان دانشگاه صنعتی شریف">
            <a:extLst>
              <a:ext uri="{FF2B5EF4-FFF2-40B4-BE49-F238E27FC236}">
                <a16:creationId xmlns:a16="http://schemas.microsoft.com/office/drawing/2014/main" id="{2B6D18B1-6831-4FA4-B0B6-EEA1F8F37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67" l="0" r="99111">
                        <a14:foregroundMark x1="38536" y1="6393" x2="14222" y2="24000"/>
                        <a14:foregroundMark x1="14222" y1="24000" x2="12444" y2="47111"/>
                        <a14:foregroundMark x1="12444" y1="47111" x2="30222" y2="69778"/>
                        <a14:foregroundMark x1="30222" y1="69778" x2="72444" y2="60889"/>
                        <a14:foregroundMark x1="72444" y1="60889" x2="63111" y2="19556"/>
                        <a14:foregroundMark x1="63111" y1="19556" x2="31556" y2="33333"/>
                        <a14:foregroundMark x1="31556" y1="33333" x2="68444" y2="43556"/>
                        <a14:foregroundMark x1="68444" y1="43556" x2="41778" y2="68444"/>
                        <a14:foregroundMark x1="41778" y1="68444" x2="52444" y2="63556"/>
                        <a14:foregroundMark x1="51611" y1="6521" x2="69778" y2="10222"/>
                        <a14:foregroundMark x1="69778" y1="10222" x2="88000" y2="64444"/>
                        <a14:foregroundMark x1="88000" y1="64444" x2="76000" y2="88000"/>
                        <a14:foregroundMark x1="76000" y1="88000" x2="60000" y2="84444"/>
                        <a14:foregroundMark x1="76000" y1="83556" x2="34222" y2="88889"/>
                        <a14:foregroundMark x1="34222" y1="88889" x2="28444" y2="86222"/>
                        <a14:foregroundMark x1="44444" y1="90667" x2="64889" y2="91111"/>
                        <a14:foregroundMark x1="54222" y1="94222" x2="57333" y2="95111"/>
                        <a14:foregroundMark x1="48889" y1="77778" x2="21778" y2="71111"/>
                        <a14:foregroundMark x1="21778" y1="71111" x2="58222" y2="73333"/>
                        <a14:foregroundMark x1="73333" y1="68444" x2="76000" y2="64889"/>
                        <a14:foregroundMark x1="25333" y1="27556" x2="43556" y2="52444"/>
                        <a14:foregroundMark x1="43556" y1="52444" x2="45778" y2="46667"/>
                        <a14:foregroundMark x1="33333" y1="38222" x2="25333" y2="48889"/>
                        <a14:foregroundMark x1="35556" y1="13778" x2="37333" y2="22222"/>
                        <a14:foregroundMark x1="51111" y1="13778" x2="51556" y2="15556"/>
                        <a14:foregroundMark x1="80444" y1="15556" x2="80444" y2="15556"/>
                        <a14:foregroundMark x1="82667" y1="16444" x2="83556" y2="20444"/>
                        <a14:foregroundMark x1="90222" y1="24444" x2="92889" y2="33333"/>
                        <a14:foregroundMark x1="94667" y1="39111" x2="94667" y2="56444"/>
                        <a14:foregroundMark x1="94667" y1="48889" x2="92889" y2="68889"/>
                        <a14:foregroundMark x1="59556" y1="94667" x2="28000" y2="92000"/>
                        <a14:foregroundMark x1="28000" y1="92000" x2="15556" y2="79556"/>
                        <a14:foregroundMark x1="22667" y1="83111" x2="5778" y2="55111"/>
                        <a14:foregroundMark x1="5778" y1="55111" x2="16444" y2="21778"/>
                        <a14:foregroundMark x1="16444" y1="21778" x2="20444" y2="18222"/>
                        <a14:foregroundMark x1="11556" y1="19111" x2="5333" y2="48444"/>
                        <a14:foregroundMark x1="96444" y1="48889" x2="96444" y2="48889"/>
                        <a14:foregroundMark x1="57333" y1="96889" x2="53333" y2="98667"/>
                        <a14:foregroundMark x1="444" y1="47111" x2="889" y2="58222"/>
                        <a14:foregroundMark x1="98667" y1="43556" x2="99111" y2="57778"/>
                        <a14:foregroundMark x1="49333" y1="1778" x2="49333" y2="1778"/>
                        <a14:foregroundMark x1="48444" y1="1333" x2="48444" y2="1333"/>
                        <a14:foregroundMark x1="48444" y1="889" x2="48444" y2="889"/>
                        <a14:foregroundMark x1="46222" y1="889" x2="46222" y2="889"/>
                        <a14:foregroundMark x1="44000" y1="1333" x2="44000" y2="1333"/>
                        <a14:foregroundMark x1="51556" y1="1778" x2="51556" y2="1778"/>
                        <a14:foregroundMark x1="51556" y1="889" x2="51556" y2="889"/>
                        <a14:foregroundMark x1="48889" y1="889" x2="48889" y2="889"/>
                        <a14:foregroundMark x1="51556" y1="889" x2="51556" y2="889"/>
                        <a14:foregroundMark x1="53778" y1="889" x2="54222" y2="889"/>
                        <a14:foregroundMark x1="55556" y1="889" x2="55556" y2="889"/>
                        <a14:foregroundMark x1="50667" y1="444" x2="50667" y2="444"/>
                        <a14:foregroundMark x1="49333" y1="444" x2="49333" y2="444"/>
                        <a14:foregroundMark x1="49333" y1="444" x2="49333" y2="444"/>
                        <a14:foregroundMark x1="51111" y1="889" x2="50222" y2="889"/>
                        <a14:backgroundMark x1="39556" y1="444" x2="40889" y2="444"/>
                        <a14:backgroundMark x1="54525" y1="413" x2="55556" y2="444"/>
                        <a14:backgroundMark x1="50736" y1="298" x2="54089" y2="400"/>
                        <a14:backgroundMark x1="40889" y1="0" x2="49829" y2="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" t="1244" r="4"/>
          <a:stretch/>
        </p:blipFill>
        <p:spPr bwMode="auto">
          <a:xfrm>
            <a:off x="11648539" y="53644"/>
            <a:ext cx="414571" cy="4114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684A6F-CF49-B428-6469-0923E133E168}"/>
              </a:ext>
            </a:extLst>
          </p:cNvPr>
          <p:cNvCxnSpPr>
            <a:cxnSpLocks/>
          </p:cNvCxnSpPr>
          <p:nvPr/>
        </p:nvCxnSpPr>
        <p:spPr>
          <a:xfrm>
            <a:off x="366280" y="42444"/>
            <a:ext cx="0" cy="441583"/>
          </a:xfrm>
          <a:prstGeom prst="line">
            <a:avLst/>
          </a:prstGeom>
          <a:ln w="28575"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7E19207-6F7E-C5F1-4C28-1AFDB790AFFB}"/>
              </a:ext>
            </a:extLst>
          </p:cNvPr>
          <p:cNvSpPr txBox="1"/>
          <p:nvPr/>
        </p:nvSpPr>
        <p:spPr>
          <a:xfrm>
            <a:off x="494534" y="-36525"/>
            <a:ext cx="7172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Categories of Available Methods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76CF618-A2B1-B42E-732C-8D7117B5CA3B}"/>
              </a:ext>
            </a:extLst>
          </p:cNvPr>
          <p:cNvSpPr>
            <a:spLocks noChangeAspect="1"/>
          </p:cNvSpPr>
          <p:nvPr/>
        </p:nvSpPr>
        <p:spPr>
          <a:xfrm>
            <a:off x="62113" y="3356532"/>
            <a:ext cx="1740206" cy="640080"/>
          </a:xfrm>
          <a:prstGeom prst="roundRect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Computer Vision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6DB003A-9F9C-4465-E1C4-A1923D82B608}"/>
              </a:ext>
            </a:extLst>
          </p:cNvPr>
          <p:cNvSpPr>
            <a:spLocks noChangeAspect="1"/>
          </p:cNvSpPr>
          <p:nvPr/>
        </p:nvSpPr>
        <p:spPr>
          <a:xfrm>
            <a:off x="2318448" y="1350380"/>
            <a:ext cx="1740206" cy="640080"/>
          </a:xfrm>
          <a:prstGeom prst="roundRect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Image Level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90C9033-CC83-B72F-E2C3-A59B1AAB2E60}"/>
              </a:ext>
            </a:extLst>
          </p:cNvPr>
          <p:cNvSpPr>
            <a:spLocks noChangeAspect="1"/>
          </p:cNvSpPr>
          <p:nvPr/>
        </p:nvSpPr>
        <p:spPr>
          <a:xfrm>
            <a:off x="2318448" y="4459563"/>
            <a:ext cx="1740206" cy="640080"/>
          </a:xfrm>
          <a:prstGeom prst="roundRect">
            <a:avLst/>
          </a:prstGeom>
          <a:solidFill>
            <a:srgbClr val="1A72A0"/>
          </a:solidFill>
          <a:ln>
            <a:solidFill>
              <a:srgbClr val="1A72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Pixel Level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262A026-7433-A553-C2A6-2B5BCFD6E8CC}"/>
              </a:ext>
            </a:extLst>
          </p:cNvPr>
          <p:cNvSpPr>
            <a:spLocks noChangeAspect="1"/>
          </p:cNvSpPr>
          <p:nvPr/>
        </p:nvSpPr>
        <p:spPr>
          <a:xfrm>
            <a:off x="4601974" y="746834"/>
            <a:ext cx="1797413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Image Classification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A391685-7BCA-D314-61D2-15C2F8742A46}"/>
              </a:ext>
            </a:extLst>
          </p:cNvPr>
          <p:cNvSpPr>
            <a:spLocks noChangeAspect="1"/>
          </p:cNvSpPr>
          <p:nvPr/>
        </p:nvSpPr>
        <p:spPr>
          <a:xfrm>
            <a:off x="4606073" y="1400666"/>
            <a:ext cx="1797413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Image Generation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AAE09A2-C1D1-D314-2920-E38F1D572F01}"/>
              </a:ext>
            </a:extLst>
          </p:cNvPr>
          <p:cNvSpPr>
            <a:spLocks noChangeAspect="1"/>
          </p:cNvSpPr>
          <p:nvPr/>
        </p:nvSpPr>
        <p:spPr>
          <a:xfrm>
            <a:off x="4601972" y="2054498"/>
            <a:ext cx="1797413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Image Captioning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7669A0E-956C-E168-467F-759315120F6A}"/>
              </a:ext>
            </a:extLst>
          </p:cNvPr>
          <p:cNvSpPr>
            <a:spLocks noChangeAspect="1"/>
          </p:cNvSpPr>
          <p:nvPr/>
        </p:nvSpPr>
        <p:spPr>
          <a:xfrm>
            <a:off x="4601972" y="3254651"/>
            <a:ext cx="1797413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Object Localization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DC5D9B4-DB31-23F0-3064-3130B13B1B38}"/>
              </a:ext>
            </a:extLst>
          </p:cNvPr>
          <p:cNvSpPr>
            <a:spLocks noChangeAspect="1"/>
          </p:cNvSpPr>
          <p:nvPr/>
        </p:nvSpPr>
        <p:spPr>
          <a:xfrm>
            <a:off x="4601972" y="3882250"/>
            <a:ext cx="1797413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Object Detection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74FC151-D45E-FBEC-D7EE-1610836463A7}"/>
              </a:ext>
            </a:extLst>
          </p:cNvPr>
          <p:cNvSpPr>
            <a:spLocks noChangeAspect="1"/>
          </p:cNvSpPr>
          <p:nvPr/>
        </p:nvSpPr>
        <p:spPr>
          <a:xfrm>
            <a:off x="4601972" y="4505283"/>
            <a:ext cx="1797414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Semantic Segmentation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B8A0D5E-A6CF-9A85-5201-982F874E6EB3}"/>
              </a:ext>
            </a:extLst>
          </p:cNvPr>
          <p:cNvSpPr>
            <a:spLocks noChangeAspect="1"/>
          </p:cNvSpPr>
          <p:nvPr/>
        </p:nvSpPr>
        <p:spPr>
          <a:xfrm>
            <a:off x="4601972" y="5129828"/>
            <a:ext cx="1797414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Instance Segmentation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8075252-1E9E-A88B-033D-CDD763A77B4A}"/>
              </a:ext>
            </a:extLst>
          </p:cNvPr>
          <p:cNvSpPr>
            <a:spLocks noChangeAspect="1"/>
          </p:cNvSpPr>
          <p:nvPr/>
        </p:nvSpPr>
        <p:spPr>
          <a:xfrm>
            <a:off x="4601971" y="5749808"/>
            <a:ext cx="1797414" cy="548640"/>
          </a:xfrm>
          <a:prstGeom prst="roundRect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Panoptic Segmentation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52193C7-C634-3341-8CB0-F6D3C3FBA0A6}"/>
              </a:ext>
            </a:extLst>
          </p:cNvPr>
          <p:cNvSpPr>
            <a:spLocks noChangeAspect="1"/>
          </p:cNvSpPr>
          <p:nvPr/>
        </p:nvSpPr>
        <p:spPr>
          <a:xfrm>
            <a:off x="7228677" y="2302850"/>
            <a:ext cx="1797413" cy="548640"/>
          </a:xfrm>
          <a:prstGeom prst="roundRect">
            <a:avLst/>
          </a:prstGeom>
          <a:solidFill>
            <a:srgbClr val="25A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Fully Supervised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6EBDDA1-A83E-9393-1EB0-CF5023E3669A}"/>
              </a:ext>
            </a:extLst>
          </p:cNvPr>
          <p:cNvSpPr>
            <a:spLocks noChangeAspect="1"/>
          </p:cNvSpPr>
          <p:nvPr/>
        </p:nvSpPr>
        <p:spPr>
          <a:xfrm>
            <a:off x="7228681" y="3040609"/>
            <a:ext cx="1797413" cy="548640"/>
          </a:xfrm>
          <a:prstGeom prst="roundRect">
            <a:avLst/>
          </a:prstGeom>
          <a:solidFill>
            <a:srgbClr val="25A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Semi Supervised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EF17FC9-9D01-EA15-309E-0E027D0E6A8F}"/>
              </a:ext>
            </a:extLst>
          </p:cNvPr>
          <p:cNvSpPr>
            <a:spLocks noChangeAspect="1"/>
          </p:cNvSpPr>
          <p:nvPr/>
        </p:nvSpPr>
        <p:spPr>
          <a:xfrm>
            <a:off x="7235932" y="3774338"/>
            <a:ext cx="1797414" cy="548640"/>
          </a:xfrm>
          <a:prstGeom prst="roundRect">
            <a:avLst/>
          </a:prstGeom>
          <a:solidFill>
            <a:srgbClr val="25A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Weakly Supervised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5CCEB55-F6AC-FC8A-47DB-2578773699E6}"/>
              </a:ext>
            </a:extLst>
          </p:cNvPr>
          <p:cNvSpPr>
            <a:spLocks noChangeAspect="1"/>
          </p:cNvSpPr>
          <p:nvPr/>
        </p:nvSpPr>
        <p:spPr>
          <a:xfrm>
            <a:off x="7228677" y="4508067"/>
            <a:ext cx="1797414" cy="548640"/>
          </a:xfrm>
          <a:prstGeom prst="roundRect">
            <a:avLst/>
          </a:prstGeom>
          <a:solidFill>
            <a:srgbClr val="25A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Un-Supervised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280C4EE-7A0F-717C-58C4-6241AB498B6F}"/>
              </a:ext>
            </a:extLst>
          </p:cNvPr>
          <p:cNvSpPr>
            <a:spLocks noChangeAspect="1"/>
          </p:cNvSpPr>
          <p:nvPr/>
        </p:nvSpPr>
        <p:spPr>
          <a:xfrm>
            <a:off x="7228677" y="5240466"/>
            <a:ext cx="1797414" cy="548640"/>
          </a:xfrm>
          <a:prstGeom prst="roundRect">
            <a:avLst/>
          </a:prstGeom>
          <a:solidFill>
            <a:srgbClr val="25A7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Self Supervised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881EFA4-73B1-AE35-E080-B238D2EA7797}"/>
              </a:ext>
            </a:extLst>
          </p:cNvPr>
          <p:cNvSpPr>
            <a:spLocks noChangeAspect="1"/>
          </p:cNvSpPr>
          <p:nvPr/>
        </p:nvSpPr>
        <p:spPr>
          <a:xfrm>
            <a:off x="9862641" y="1322064"/>
            <a:ext cx="1797413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U-Net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046FDA50-3924-5746-99EA-E961793A3763}"/>
              </a:ext>
            </a:extLst>
          </p:cNvPr>
          <p:cNvSpPr>
            <a:spLocks noChangeAspect="1"/>
          </p:cNvSpPr>
          <p:nvPr/>
        </p:nvSpPr>
        <p:spPr>
          <a:xfrm>
            <a:off x="9862642" y="1945010"/>
            <a:ext cx="1797413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DeepLab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670B6462-1FD5-D54E-0725-447727DA967B}"/>
              </a:ext>
            </a:extLst>
          </p:cNvPr>
          <p:cNvSpPr>
            <a:spLocks noChangeAspect="1"/>
          </p:cNvSpPr>
          <p:nvPr/>
        </p:nvSpPr>
        <p:spPr>
          <a:xfrm>
            <a:off x="9862640" y="2567956"/>
            <a:ext cx="1797414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SAM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1D011283-2405-120E-82A5-F4941551D93E}"/>
              </a:ext>
            </a:extLst>
          </p:cNvPr>
          <p:cNvSpPr>
            <a:spLocks noChangeAspect="1"/>
          </p:cNvSpPr>
          <p:nvPr/>
        </p:nvSpPr>
        <p:spPr>
          <a:xfrm>
            <a:off x="9862641" y="699118"/>
            <a:ext cx="1797413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FCN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986EE45-0D65-B2E9-C93B-AB3C9A6A02AF}"/>
              </a:ext>
            </a:extLst>
          </p:cNvPr>
          <p:cNvSpPr>
            <a:spLocks noChangeAspect="1"/>
          </p:cNvSpPr>
          <p:nvPr/>
        </p:nvSpPr>
        <p:spPr>
          <a:xfrm>
            <a:off x="9862641" y="4216989"/>
            <a:ext cx="1797413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Scribble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E1EA261-5609-6ACE-2769-8B3AD834C6B3}"/>
              </a:ext>
            </a:extLst>
          </p:cNvPr>
          <p:cNvSpPr>
            <a:spLocks noChangeAspect="1"/>
          </p:cNvSpPr>
          <p:nvPr/>
        </p:nvSpPr>
        <p:spPr>
          <a:xfrm>
            <a:off x="9851126" y="4909699"/>
            <a:ext cx="1797413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Points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8B7F5308-A21B-938C-8602-E8E62BD78D93}"/>
              </a:ext>
            </a:extLst>
          </p:cNvPr>
          <p:cNvSpPr>
            <a:spLocks noChangeAspect="1"/>
          </p:cNvSpPr>
          <p:nvPr/>
        </p:nvSpPr>
        <p:spPr>
          <a:xfrm>
            <a:off x="9862640" y="5602410"/>
            <a:ext cx="1797414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Image-level Labels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07C995CA-C32C-0F9E-511A-991E0D194C14}"/>
              </a:ext>
            </a:extLst>
          </p:cNvPr>
          <p:cNvSpPr>
            <a:spLocks noChangeAspect="1"/>
          </p:cNvSpPr>
          <p:nvPr/>
        </p:nvSpPr>
        <p:spPr>
          <a:xfrm>
            <a:off x="9851126" y="3524279"/>
            <a:ext cx="1797413" cy="548640"/>
          </a:xfrm>
          <a:prstGeom prst="roundRect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Bounding Box</a:t>
            </a:r>
          </a:p>
        </p:txBody>
      </p:sp>
      <p:sp>
        <p:nvSpPr>
          <p:cNvPr id="158" name="Flowchart: Connector 157">
            <a:extLst>
              <a:ext uri="{FF2B5EF4-FFF2-40B4-BE49-F238E27FC236}">
                <a16:creationId xmlns:a16="http://schemas.microsoft.com/office/drawing/2014/main" id="{518B6668-B363-F508-9856-7A7DEAAC959C}"/>
              </a:ext>
            </a:extLst>
          </p:cNvPr>
          <p:cNvSpPr/>
          <p:nvPr/>
        </p:nvSpPr>
        <p:spPr>
          <a:xfrm>
            <a:off x="4237002" y="1601840"/>
            <a:ext cx="137160" cy="137160"/>
          </a:xfrm>
          <a:prstGeom prst="flowChartConnector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181B4BB1-96C1-B962-B533-0E580528D3BC}"/>
              </a:ext>
            </a:extLst>
          </p:cNvPr>
          <p:cNvCxnSpPr>
            <a:cxnSpLocks/>
            <a:stCxn id="30" idx="3"/>
            <a:endCxn id="158" idx="2"/>
          </p:cNvCxnSpPr>
          <p:nvPr/>
        </p:nvCxnSpPr>
        <p:spPr>
          <a:xfrm>
            <a:off x="4058654" y="1670420"/>
            <a:ext cx="178348" cy="0"/>
          </a:xfrm>
          <a:prstGeom prst="line">
            <a:avLst/>
          </a:prstGeom>
          <a:ln>
            <a:solidFill>
              <a:srgbClr val="2E9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nector: Elbow 163">
            <a:extLst>
              <a:ext uri="{FF2B5EF4-FFF2-40B4-BE49-F238E27FC236}">
                <a16:creationId xmlns:a16="http://schemas.microsoft.com/office/drawing/2014/main" id="{F9E2FB50-31AF-A916-BB4E-063A6C623724}"/>
              </a:ext>
            </a:extLst>
          </p:cNvPr>
          <p:cNvCxnSpPr>
            <a:cxnSpLocks/>
            <a:stCxn id="158" idx="0"/>
            <a:endCxn id="31" idx="1"/>
          </p:cNvCxnSpPr>
          <p:nvPr/>
        </p:nvCxnSpPr>
        <p:spPr>
          <a:xfrm rot="5400000" flipH="1" flipV="1">
            <a:off x="4163435" y="1163301"/>
            <a:ext cx="580686" cy="296392"/>
          </a:xfrm>
          <a:prstGeom prst="bentConnector2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665D57D3-3576-9C34-B97C-F933258F8A7C}"/>
              </a:ext>
            </a:extLst>
          </p:cNvPr>
          <p:cNvCxnSpPr>
            <a:stCxn id="158" idx="6"/>
            <a:endCxn id="33" idx="1"/>
          </p:cNvCxnSpPr>
          <p:nvPr/>
        </p:nvCxnSpPr>
        <p:spPr>
          <a:xfrm>
            <a:off x="4374162" y="1670420"/>
            <a:ext cx="231911" cy="4566"/>
          </a:xfrm>
          <a:prstGeom prst="straightConnector1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or: Elbow 173">
            <a:extLst>
              <a:ext uri="{FF2B5EF4-FFF2-40B4-BE49-F238E27FC236}">
                <a16:creationId xmlns:a16="http://schemas.microsoft.com/office/drawing/2014/main" id="{CD5CBCA6-ABCD-3DD7-B972-19BB5B2C477D}"/>
              </a:ext>
            </a:extLst>
          </p:cNvPr>
          <p:cNvCxnSpPr>
            <a:stCxn id="158" idx="4"/>
            <a:endCxn id="42" idx="1"/>
          </p:cNvCxnSpPr>
          <p:nvPr/>
        </p:nvCxnSpPr>
        <p:spPr>
          <a:xfrm rot="16200000" flipH="1">
            <a:off x="4158868" y="1885714"/>
            <a:ext cx="589818" cy="296390"/>
          </a:xfrm>
          <a:prstGeom prst="bentConnector2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Flowchart: Connector 177">
            <a:extLst>
              <a:ext uri="{FF2B5EF4-FFF2-40B4-BE49-F238E27FC236}">
                <a16:creationId xmlns:a16="http://schemas.microsoft.com/office/drawing/2014/main" id="{3A85DA35-9FC9-3EA6-3FD0-CE546A88C215}"/>
              </a:ext>
            </a:extLst>
          </p:cNvPr>
          <p:cNvSpPr/>
          <p:nvPr/>
        </p:nvSpPr>
        <p:spPr>
          <a:xfrm>
            <a:off x="4240699" y="4711023"/>
            <a:ext cx="137160" cy="137160"/>
          </a:xfrm>
          <a:prstGeom prst="flowChartConnector">
            <a:avLst/>
          </a:prstGeom>
          <a:solidFill>
            <a:srgbClr val="2E96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8742B8B6-3781-0C1B-8279-9AB1CA8762E5}"/>
              </a:ext>
            </a:extLst>
          </p:cNvPr>
          <p:cNvCxnSpPr>
            <a:cxnSpLocks/>
            <a:endCxn id="178" idx="2"/>
          </p:cNvCxnSpPr>
          <p:nvPr/>
        </p:nvCxnSpPr>
        <p:spPr>
          <a:xfrm>
            <a:off x="4062351" y="4779603"/>
            <a:ext cx="178348" cy="0"/>
          </a:xfrm>
          <a:prstGeom prst="line">
            <a:avLst/>
          </a:prstGeom>
          <a:ln>
            <a:solidFill>
              <a:srgbClr val="2E96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4E542CE1-5D56-6A5E-5C49-BC544878B35B}"/>
              </a:ext>
            </a:extLst>
          </p:cNvPr>
          <p:cNvCxnSpPr>
            <a:cxnSpLocks/>
            <a:stCxn id="178" idx="6"/>
            <a:endCxn id="49" idx="1"/>
          </p:cNvCxnSpPr>
          <p:nvPr/>
        </p:nvCxnSpPr>
        <p:spPr>
          <a:xfrm>
            <a:off x="4377859" y="4779603"/>
            <a:ext cx="224113" cy="0"/>
          </a:xfrm>
          <a:prstGeom prst="straightConnector1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8235869D-B60F-F28D-A05B-EAEFC9001DC4}"/>
              </a:ext>
            </a:extLst>
          </p:cNvPr>
          <p:cNvCxnSpPr>
            <a:stCxn id="178" idx="0"/>
            <a:endCxn id="47" idx="1"/>
          </p:cNvCxnSpPr>
          <p:nvPr/>
        </p:nvCxnSpPr>
        <p:spPr>
          <a:xfrm rot="5400000" flipH="1" flipV="1">
            <a:off x="3864599" y="3973651"/>
            <a:ext cx="1182052" cy="292693"/>
          </a:xfrm>
          <a:prstGeom prst="bentConnector2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or: Elbow 186">
            <a:extLst>
              <a:ext uri="{FF2B5EF4-FFF2-40B4-BE49-F238E27FC236}">
                <a16:creationId xmlns:a16="http://schemas.microsoft.com/office/drawing/2014/main" id="{BD1A95AC-8A6D-0B40-FDE3-C9D90E260DA9}"/>
              </a:ext>
            </a:extLst>
          </p:cNvPr>
          <p:cNvCxnSpPr>
            <a:stCxn id="178" idx="0"/>
            <a:endCxn id="48" idx="1"/>
          </p:cNvCxnSpPr>
          <p:nvPr/>
        </p:nvCxnSpPr>
        <p:spPr>
          <a:xfrm rot="5400000" flipH="1" flipV="1">
            <a:off x="4178399" y="4287451"/>
            <a:ext cx="554453" cy="292693"/>
          </a:xfrm>
          <a:prstGeom prst="bentConnector2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or: Elbow 188">
            <a:extLst>
              <a:ext uri="{FF2B5EF4-FFF2-40B4-BE49-F238E27FC236}">
                <a16:creationId xmlns:a16="http://schemas.microsoft.com/office/drawing/2014/main" id="{BD1BFF33-E94B-FE21-0E1E-F02B3AAEE98D}"/>
              </a:ext>
            </a:extLst>
          </p:cNvPr>
          <p:cNvCxnSpPr>
            <a:stCxn id="178" idx="4"/>
            <a:endCxn id="50" idx="1"/>
          </p:cNvCxnSpPr>
          <p:nvPr/>
        </p:nvCxnSpPr>
        <p:spPr>
          <a:xfrm rot="16200000" flipH="1">
            <a:off x="4177643" y="4979818"/>
            <a:ext cx="555965" cy="292693"/>
          </a:xfrm>
          <a:prstGeom prst="bentConnector2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or: Elbow 190">
            <a:extLst>
              <a:ext uri="{FF2B5EF4-FFF2-40B4-BE49-F238E27FC236}">
                <a16:creationId xmlns:a16="http://schemas.microsoft.com/office/drawing/2014/main" id="{7E638CD0-0220-DCB2-3E66-5BE03FA3E1DC}"/>
              </a:ext>
            </a:extLst>
          </p:cNvPr>
          <p:cNvCxnSpPr>
            <a:stCxn id="178" idx="4"/>
            <a:endCxn id="52" idx="1"/>
          </p:cNvCxnSpPr>
          <p:nvPr/>
        </p:nvCxnSpPr>
        <p:spPr>
          <a:xfrm rot="16200000" flipH="1">
            <a:off x="3867653" y="5289809"/>
            <a:ext cx="1175945" cy="292692"/>
          </a:xfrm>
          <a:prstGeom prst="bentConnector2">
            <a:avLst/>
          </a:prstGeom>
          <a:ln>
            <a:solidFill>
              <a:srgbClr val="2E96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Flowchart: Connector 191">
            <a:extLst>
              <a:ext uri="{FF2B5EF4-FFF2-40B4-BE49-F238E27FC236}">
                <a16:creationId xmlns:a16="http://schemas.microsoft.com/office/drawing/2014/main" id="{D2BD80BC-1D02-E6D0-A453-709ACB48607B}"/>
              </a:ext>
            </a:extLst>
          </p:cNvPr>
          <p:cNvSpPr/>
          <p:nvPr/>
        </p:nvSpPr>
        <p:spPr>
          <a:xfrm>
            <a:off x="1962170" y="3607992"/>
            <a:ext cx="137160" cy="137160"/>
          </a:xfrm>
          <a:prstGeom prst="flowChartConnector">
            <a:avLst/>
          </a:prstGeom>
          <a:solidFill>
            <a:srgbClr val="1A72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F17688B-9CB6-42FC-D7B4-276017DFF8F4}"/>
              </a:ext>
            </a:extLst>
          </p:cNvPr>
          <p:cNvCxnSpPr>
            <a:cxnSpLocks/>
            <a:stCxn id="192" idx="2"/>
            <a:endCxn id="9" idx="3"/>
          </p:cNvCxnSpPr>
          <p:nvPr/>
        </p:nvCxnSpPr>
        <p:spPr>
          <a:xfrm flipH="1">
            <a:off x="1802319" y="3676572"/>
            <a:ext cx="159851" cy="0"/>
          </a:xfrm>
          <a:prstGeom prst="line">
            <a:avLst/>
          </a:prstGeom>
          <a:ln>
            <a:solidFill>
              <a:srgbClr val="1A72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nector: Elbow 196">
            <a:extLst>
              <a:ext uri="{FF2B5EF4-FFF2-40B4-BE49-F238E27FC236}">
                <a16:creationId xmlns:a16="http://schemas.microsoft.com/office/drawing/2014/main" id="{E2300A6A-1E5C-29BC-1788-C88C162CB511}"/>
              </a:ext>
            </a:extLst>
          </p:cNvPr>
          <p:cNvCxnSpPr>
            <a:stCxn id="192" idx="0"/>
            <a:endCxn id="30" idx="1"/>
          </p:cNvCxnSpPr>
          <p:nvPr/>
        </p:nvCxnSpPr>
        <p:spPr>
          <a:xfrm rot="5400000" flipH="1" flipV="1">
            <a:off x="1205813" y="2495357"/>
            <a:ext cx="1937572" cy="287698"/>
          </a:xfrm>
          <a:prstGeom prst="bentConnector2">
            <a:avLst/>
          </a:prstGeom>
          <a:ln>
            <a:solidFill>
              <a:srgbClr val="1A72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or: Elbow 198">
            <a:extLst>
              <a:ext uri="{FF2B5EF4-FFF2-40B4-BE49-F238E27FC236}">
                <a16:creationId xmlns:a16="http://schemas.microsoft.com/office/drawing/2014/main" id="{922CA85D-A83D-1A01-0623-614E28257D10}"/>
              </a:ext>
            </a:extLst>
          </p:cNvPr>
          <p:cNvCxnSpPr>
            <a:stCxn id="192" idx="4"/>
            <a:endCxn id="44" idx="1"/>
          </p:cNvCxnSpPr>
          <p:nvPr/>
        </p:nvCxnSpPr>
        <p:spPr>
          <a:xfrm rot="16200000" flipH="1">
            <a:off x="1657374" y="4118528"/>
            <a:ext cx="1034451" cy="287698"/>
          </a:xfrm>
          <a:prstGeom prst="bentConnector2">
            <a:avLst/>
          </a:prstGeom>
          <a:ln>
            <a:solidFill>
              <a:srgbClr val="1A72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Flowchart: Connector 202">
            <a:extLst>
              <a:ext uri="{FF2B5EF4-FFF2-40B4-BE49-F238E27FC236}">
                <a16:creationId xmlns:a16="http://schemas.microsoft.com/office/drawing/2014/main" id="{43423254-8A0F-EBE5-B15F-F547DB8967EA}"/>
              </a:ext>
            </a:extLst>
          </p:cNvPr>
          <p:cNvSpPr/>
          <p:nvPr/>
        </p:nvSpPr>
        <p:spPr>
          <a:xfrm>
            <a:off x="6674587" y="4711971"/>
            <a:ext cx="137160" cy="137160"/>
          </a:xfrm>
          <a:prstGeom prst="flowChartConnector">
            <a:avLst/>
          </a:prstGeom>
          <a:solidFill>
            <a:srgbClr val="25A7C1"/>
          </a:solidFill>
          <a:ln>
            <a:solidFill>
              <a:srgbClr val="25A7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01D94B89-B011-4B51-4F9D-01A7B8094C88}"/>
              </a:ext>
            </a:extLst>
          </p:cNvPr>
          <p:cNvCxnSpPr>
            <a:cxnSpLocks/>
            <a:stCxn id="49" idx="3"/>
            <a:endCxn id="203" idx="2"/>
          </p:cNvCxnSpPr>
          <p:nvPr/>
        </p:nvCxnSpPr>
        <p:spPr>
          <a:xfrm>
            <a:off x="6399386" y="4779603"/>
            <a:ext cx="275201" cy="948"/>
          </a:xfrm>
          <a:prstGeom prst="line">
            <a:avLst/>
          </a:prstGeom>
          <a:ln>
            <a:solidFill>
              <a:srgbClr val="25A7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Connector: Elbow 206">
            <a:extLst>
              <a:ext uri="{FF2B5EF4-FFF2-40B4-BE49-F238E27FC236}">
                <a16:creationId xmlns:a16="http://schemas.microsoft.com/office/drawing/2014/main" id="{D2772D1F-C217-A894-8D2B-EEE8E3750963}"/>
              </a:ext>
            </a:extLst>
          </p:cNvPr>
          <p:cNvCxnSpPr>
            <a:cxnSpLocks/>
            <a:stCxn id="203" idx="0"/>
            <a:endCxn id="65" idx="1"/>
          </p:cNvCxnSpPr>
          <p:nvPr/>
        </p:nvCxnSpPr>
        <p:spPr>
          <a:xfrm rot="5400000" flipH="1" flipV="1">
            <a:off x="5918522" y="3401816"/>
            <a:ext cx="2134801" cy="485510"/>
          </a:xfrm>
          <a:prstGeom prst="bentConnector2">
            <a:avLst/>
          </a:prstGeom>
          <a:ln>
            <a:solidFill>
              <a:srgbClr val="25A7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or: Elbow 209">
            <a:extLst>
              <a:ext uri="{FF2B5EF4-FFF2-40B4-BE49-F238E27FC236}">
                <a16:creationId xmlns:a16="http://schemas.microsoft.com/office/drawing/2014/main" id="{7159F35C-2CAE-7CB3-9F41-D857B3FC9845}"/>
              </a:ext>
            </a:extLst>
          </p:cNvPr>
          <p:cNvCxnSpPr>
            <a:stCxn id="203" idx="4"/>
            <a:endCxn id="69" idx="1"/>
          </p:cNvCxnSpPr>
          <p:nvPr/>
        </p:nvCxnSpPr>
        <p:spPr>
          <a:xfrm rot="16200000" flipH="1">
            <a:off x="6653095" y="4939203"/>
            <a:ext cx="665655" cy="485510"/>
          </a:xfrm>
          <a:prstGeom prst="bentConnector2">
            <a:avLst/>
          </a:prstGeom>
          <a:ln>
            <a:solidFill>
              <a:srgbClr val="25A7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nector: Elbow 213">
            <a:extLst>
              <a:ext uri="{FF2B5EF4-FFF2-40B4-BE49-F238E27FC236}">
                <a16:creationId xmlns:a16="http://schemas.microsoft.com/office/drawing/2014/main" id="{00384E9A-BCA2-BC7E-6727-DC5487537CAC}"/>
              </a:ext>
            </a:extLst>
          </p:cNvPr>
          <p:cNvCxnSpPr>
            <a:cxnSpLocks/>
            <a:stCxn id="203" idx="0"/>
            <a:endCxn id="66" idx="1"/>
          </p:cNvCxnSpPr>
          <p:nvPr/>
        </p:nvCxnSpPr>
        <p:spPr>
          <a:xfrm rot="5400000" flipH="1" flipV="1">
            <a:off x="6287403" y="3770693"/>
            <a:ext cx="1397042" cy="485514"/>
          </a:xfrm>
          <a:prstGeom prst="bentConnector2">
            <a:avLst/>
          </a:prstGeom>
          <a:ln>
            <a:solidFill>
              <a:srgbClr val="25A7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or: Elbow 216">
            <a:extLst>
              <a:ext uri="{FF2B5EF4-FFF2-40B4-BE49-F238E27FC236}">
                <a16:creationId xmlns:a16="http://schemas.microsoft.com/office/drawing/2014/main" id="{AF5D8AD4-EF7F-663C-6806-77F277937A49}"/>
              </a:ext>
            </a:extLst>
          </p:cNvPr>
          <p:cNvCxnSpPr>
            <a:stCxn id="203" idx="0"/>
            <a:endCxn id="67" idx="1"/>
          </p:cNvCxnSpPr>
          <p:nvPr/>
        </p:nvCxnSpPr>
        <p:spPr>
          <a:xfrm rot="5400000" flipH="1" flipV="1">
            <a:off x="6657893" y="4133933"/>
            <a:ext cx="663313" cy="492765"/>
          </a:xfrm>
          <a:prstGeom prst="bentConnector2">
            <a:avLst/>
          </a:prstGeom>
          <a:ln>
            <a:solidFill>
              <a:srgbClr val="25A7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3126D3D1-3A67-34E9-EDFE-EB20C476420A}"/>
              </a:ext>
            </a:extLst>
          </p:cNvPr>
          <p:cNvCxnSpPr>
            <a:stCxn id="203" idx="6"/>
            <a:endCxn id="68" idx="1"/>
          </p:cNvCxnSpPr>
          <p:nvPr/>
        </p:nvCxnSpPr>
        <p:spPr>
          <a:xfrm>
            <a:off x="6811747" y="4780551"/>
            <a:ext cx="416930" cy="1836"/>
          </a:xfrm>
          <a:prstGeom prst="straightConnector1">
            <a:avLst/>
          </a:prstGeom>
          <a:ln>
            <a:solidFill>
              <a:srgbClr val="25A7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Flowchart: Connector 224">
            <a:extLst>
              <a:ext uri="{FF2B5EF4-FFF2-40B4-BE49-F238E27FC236}">
                <a16:creationId xmlns:a16="http://schemas.microsoft.com/office/drawing/2014/main" id="{DDF91DD8-A379-A5DB-81CE-0C33FDA559C9}"/>
              </a:ext>
            </a:extLst>
          </p:cNvPr>
          <p:cNvSpPr/>
          <p:nvPr/>
        </p:nvSpPr>
        <p:spPr>
          <a:xfrm>
            <a:off x="9197108" y="2515879"/>
            <a:ext cx="137160" cy="137160"/>
          </a:xfrm>
          <a:prstGeom prst="flowChartConnector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13F84FD1-EDE3-5508-DD96-04FEAB5E27C2}"/>
              </a:ext>
            </a:extLst>
          </p:cNvPr>
          <p:cNvCxnSpPr>
            <a:cxnSpLocks/>
            <a:endCxn id="225" idx="2"/>
          </p:cNvCxnSpPr>
          <p:nvPr/>
        </p:nvCxnSpPr>
        <p:spPr>
          <a:xfrm>
            <a:off x="9018760" y="2584459"/>
            <a:ext cx="178348" cy="0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ctor: Elbow 229">
            <a:extLst>
              <a:ext uri="{FF2B5EF4-FFF2-40B4-BE49-F238E27FC236}">
                <a16:creationId xmlns:a16="http://schemas.microsoft.com/office/drawing/2014/main" id="{2A4798C9-3977-CF16-26A3-57440A131CE7}"/>
              </a:ext>
            </a:extLst>
          </p:cNvPr>
          <p:cNvCxnSpPr>
            <a:cxnSpLocks/>
            <a:stCxn id="225" idx="0"/>
            <a:endCxn id="91" idx="1"/>
          </p:cNvCxnSpPr>
          <p:nvPr/>
        </p:nvCxnSpPr>
        <p:spPr>
          <a:xfrm rot="5400000" flipH="1" flipV="1">
            <a:off x="8792944" y="1446183"/>
            <a:ext cx="1542441" cy="596953"/>
          </a:xfrm>
          <a:prstGeom prst="bentConnector2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or: Elbow 232">
            <a:extLst>
              <a:ext uri="{FF2B5EF4-FFF2-40B4-BE49-F238E27FC236}">
                <a16:creationId xmlns:a16="http://schemas.microsoft.com/office/drawing/2014/main" id="{FE51EE2A-A0DF-5618-9BCA-6BC8F1AFEE20}"/>
              </a:ext>
            </a:extLst>
          </p:cNvPr>
          <p:cNvCxnSpPr>
            <a:stCxn id="225" idx="0"/>
            <a:endCxn id="80" idx="1"/>
          </p:cNvCxnSpPr>
          <p:nvPr/>
        </p:nvCxnSpPr>
        <p:spPr>
          <a:xfrm rot="5400000" flipH="1" flipV="1">
            <a:off x="9104417" y="1757656"/>
            <a:ext cx="919495" cy="596953"/>
          </a:xfrm>
          <a:prstGeom prst="bentConnector2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Connector: Elbow 234">
            <a:extLst>
              <a:ext uri="{FF2B5EF4-FFF2-40B4-BE49-F238E27FC236}">
                <a16:creationId xmlns:a16="http://schemas.microsoft.com/office/drawing/2014/main" id="{3607408B-F031-D77A-CE43-C1FCF4CBD05E}"/>
              </a:ext>
            </a:extLst>
          </p:cNvPr>
          <p:cNvCxnSpPr>
            <a:stCxn id="225" idx="6"/>
            <a:endCxn id="81" idx="1"/>
          </p:cNvCxnSpPr>
          <p:nvPr/>
        </p:nvCxnSpPr>
        <p:spPr>
          <a:xfrm flipV="1">
            <a:off x="9334268" y="2219330"/>
            <a:ext cx="528374" cy="365129"/>
          </a:xfrm>
          <a:prstGeom prst="bentConnector3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Connector: Elbow 236">
            <a:extLst>
              <a:ext uri="{FF2B5EF4-FFF2-40B4-BE49-F238E27FC236}">
                <a16:creationId xmlns:a16="http://schemas.microsoft.com/office/drawing/2014/main" id="{906E70B0-9EB2-FB59-3790-96E8F54280F8}"/>
              </a:ext>
            </a:extLst>
          </p:cNvPr>
          <p:cNvCxnSpPr>
            <a:stCxn id="225" idx="4"/>
            <a:endCxn id="82" idx="1"/>
          </p:cNvCxnSpPr>
          <p:nvPr/>
        </p:nvCxnSpPr>
        <p:spPr>
          <a:xfrm rot="16200000" flipH="1">
            <a:off x="9469546" y="2449181"/>
            <a:ext cx="189237" cy="596952"/>
          </a:xfrm>
          <a:prstGeom prst="bentConnector2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Flowchart: Connector 237">
            <a:extLst>
              <a:ext uri="{FF2B5EF4-FFF2-40B4-BE49-F238E27FC236}">
                <a16:creationId xmlns:a16="http://schemas.microsoft.com/office/drawing/2014/main" id="{E124C9D9-50B8-F9A4-D975-C9B1FFD77B1E}"/>
              </a:ext>
            </a:extLst>
          </p:cNvPr>
          <p:cNvSpPr/>
          <p:nvPr/>
        </p:nvSpPr>
        <p:spPr>
          <a:xfrm>
            <a:off x="9197108" y="3987544"/>
            <a:ext cx="137160" cy="137160"/>
          </a:xfrm>
          <a:prstGeom prst="flowChartConnector">
            <a:avLst/>
          </a:prstGeom>
          <a:solidFill>
            <a:srgbClr val="63BD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FA45C2DC-ED3A-8EC4-89B6-F45F9F8F8D4D}"/>
              </a:ext>
            </a:extLst>
          </p:cNvPr>
          <p:cNvCxnSpPr>
            <a:cxnSpLocks/>
            <a:endCxn id="238" idx="2"/>
          </p:cNvCxnSpPr>
          <p:nvPr/>
        </p:nvCxnSpPr>
        <p:spPr>
          <a:xfrm>
            <a:off x="9018760" y="4056124"/>
            <a:ext cx="178348" cy="0"/>
          </a:xfrm>
          <a:prstGeom prst="line">
            <a:avLst/>
          </a:prstGeom>
          <a:ln>
            <a:solidFill>
              <a:srgbClr val="63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nector: Elbow 240">
            <a:extLst>
              <a:ext uri="{FF2B5EF4-FFF2-40B4-BE49-F238E27FC236}">
                <a16:creationId xmlns:a16="http://schemas.microsoft.com/office/drawing/2014/main" id="{3870EA8D-F517-35E3-AE6A-06D3D31614F8}"/>
              </a:ext>
            </a:extLst>
          </p:cNvPr>
          <p:cNvCxnSpPr>
            <a:stCxn id="238" idx="0"/>
            <a:endCxn id="99" idx="1"/>
          </p:cNvCxnSpPr>
          <p:nvPr/>
        </p:nvCxnSpPr>
        <p:spPr>
          <a:xfrm rot="5400000" flipH="1" flipV="1">
            <a:off x="9463935" y="3600353"/>
            <a:ext cx="188945" cy="585438"/>
          </a:xfrm>
          <a:prstGeom prst="bentConnector2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ctor: Elbow 242">
            <a:extLst>
              <a:ext uri="{FF2B5EF4-FFF2-40B4-BE49-F238E27FC236}">
                <a16:creationId xmlns:a16="http://schemas.microsoft.com/office/drawing/2014/main" id="{28AD724C-2D4B-8360-C176-93BFB31D162F}"/>
              </a:ext>
            </a:extLst>
          </p:cNvPr>
          <p:cNvCxnSpPr>
            <a:stCxn id="238" idx="6"/>
            <a:endCxn id="96" idx="1"/>
          </p:cNvCxnSpPr>
          <p:nvPr/>
        </p:nvCxnSpPr>
        <p:spPr>
          <a:xfrm>
            <a:off x="9334268" y="4056124"/>
            <a:ext cx="528373" cy="435185"/>
          </a:xfrm>
          <a:prstGeom prst="bentConnector3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or: Elbow 244">
            <a:extLst>
              <a:ext uri="{FF2B5EF4-FFF2-40B4-BE49-F238E27FC236}">
                <a16:creationId xmlns:a16="http://schemas.microsoft.com/office/drawing/2014/main" id="{C2CA81FC-F7DD-059F-9BFA-90206C07A15C}"/>
              </a:ext>
            </a:extLst>
          </p:cNvPr>
          <p:cNvCxnSpPr>
            <a:stCxn id="238" idx="4"/>
            <a:endCxn id="97" idx="1"/>
          </p:cNvCxnSpPr>
          <p:nvPr/>
        </p:nvCxnSpPr>
        <p:spPr>
          <a:xfrm rot="16200000" flipH="1">
            <a:off x="9028750" y="4361642"/>
            <a:ext cx="1059315" cy="585438"/>
          </a:xfrm>
          <a:prstGeom prst="bentConnector2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Connector: Elbow 246">
            <a:extLst>
              <a:ext uri="{FF2B5EF4-FFF2-40B4-BE49-F238E27FC236}">
                <a16:creationId xmlns:a16="http://schemas.microsoft.com/office/drawing/2014/main" id="{B7645042-0F32-AFB6-82B2-1359F1163A6C}"/>
              </a:ext>
            </a:extLst>
          </p:cNvPr>
          <p:cNvCxnSpPr>
            <a:stCxn id="238" idx="4"/>
            <a:endCxn id="98" idx="1"/>
          </p:cNvCxnSpPr>
          <p:nvPr/>
        </p:nvCxnSpPr>
        <p:spPr>
          <a:xfrm rot="16200000" flipH="1">
            <a:off x="8688151" y="4702241"/>
            <a:ext cx="1752026" cy="596952"/>
          </a:xfrm>
          <a:prstGeom prst="bentConnector2">
            <a:avLst/>
          </a:prstGeom>
          <a:ln>
            <a:solidFill>
              <a:srgbClr val="63BD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1FCD8E1-71B7-F9A2-D48E-4EFAB44BFC8D}"/>
              </a:ext>
            </a:extLst>
          </p:cNvPr>
          <p:cNvSpPr/>
          <p:nvPr/>
        </p:nvSpPr>
        <p:spPr>
          <a:xfrm>
            <a:off x="11314546" y="6479886"/>
            <a:ext cx="735072" cy="267854"/>
          </a:xfrm>
          <a:prstGeom prst="rect">
            <a:avLst/>
          </a:prstGeom>
          <a:solidFill>
            <a:srgbClr val="BAE4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07/40</a:t>
            </a:r>
          </a:p>
        </p:txBody>
      </p:sp>
    </p:spTree>
    <p:extLst>
      <p:ext uri="{BB962C8B-B14F-4D97-AF65-F5344CB8AC3E}">
        <p14:creationId xmlns:p14="http://schemas.microsoft.com/office/powerpoint/2010/main" val="2166781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2255</TotalTime>
  <Words>1279</Words>
  <Application>Microsoft Office PowerPoint</Application>
  <PresentationFormat>Widescreen</PresentationFormat>
  <Paragraphs>473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Rozhan Ahmadi</dc:creator>
  <cp:lastModifiedBy>Shohreh Kasaei</cp:lastModifiedBy>
  <cp:revision>459</cp:revision>
  <dcterms:created xsi:type="dcterms:W3CDTF">2024-01-29T12:30:23Z</dcterms:created>
  <dcterms:modified xsi:type="dcterms:W3CDTF">2024-02-05T15:14:38Z</dcterms:modified>
</cp:coreProperties>
</file>